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381" r:id="rId3"/>
    <p:sldId id="479" r:id="rId4"/>
    <p:sldId id="480" r:id="rId5"/>
    <p:sldId id="481" r:id="rId6"/>
    <p:sldId id="533" r:id="rId7"/>
    <p:sldId id="518" r:id="rId8"/>
    <p:sldId id="517" r:id="rId9"/>
    <p:sldId id="547" r:id="rId10"/>
    <p:sldId id="520" r:id="rId11"/>
    <p:sldId id="482" r:id="rId12"/>
    <p:sldId id="538" r:id="rId13"/>
    <p:sldId id="483" r:id="rId14"/>
    <p:sldId id="484" r:id="rId15"/>
    <p:sldId id="485" r:id="rId16"/>
    <p:sldId id="486" r:id="rId17"/>
    <p:sldId id="487" r:id="rId18"/>
    <p:sldId id="488" r:id="rId19"/>
    <p:sldId id="489" r:id="rId20"/>
    <p:sldId id="490" r:id="rId21"/>
    <p:sldId id="492" r:id="rId22"/>
    <p:sldId id="543" r:id="rId23"/>
    <p:sldId id="493" r:id="rId24"/>
    <p:sldId id="515" r:id="rId25"/>
    <p:sldId id="494" r:id="rId26"/>
    <p:sldId id="495" r:id="rId27"/>
    <p:sldId id="496" r:id="rId28"/>
    <p:sldId id="539" r:id="rId29"/>
    <p:sldId id="499" r:id="rId30"/>
    <p:sldId id="502" r:id="rId31"/>
    <p:sldId id="503" r:id="rId32"/>
    <p:sldId id="511" r:id="rId33"/>
    <p:sldId id="501" r:id="rId34"/>
    <p:sldId id="504" r:id="rId35"/>
    <p:sldId id="505" r:id="rId36"/>
    <p:sldId id="516" r:id="rId37"/>
    <p:sldId id="506" r:id="rId38"/>
    <p:sldId id="507" r:id="rId39"/>
    <p:sldId id="508" r:id="rId40"/>
    <p:sldId id="509" r:id="rId41"/>
    <p:sldId id="457" r:id="rId42"/>
    <p:sldId id="426" r:id="rId43"/>
    <p:sldId id="458" r:id="rId44"/>
    <p:sldId id="463" r:id="rId45"/>
    <p:sldId id="427" r:id="rId46"/>
    <p:sldId id="459" r:id="rId47"/>
    <p:sldId id="460" r:id="rId48"/>
    <p:sldId id="461" r:id="rId49"/>
    <p:sldId id="462" r:id="rId50"/>
    <p:sldId id="464" r:id="rId51"/>
    <p:sldId id="465" r:id="rId52"/>
    <p:sldId id="466" r:id="rId53"/>
    <p:sldId id="467" r:id="rId54"/>
    <p:sldId id="468" r:id="rId55"/>
    <p:sldId id="471" r:id="rId56"/>
    <p:sldId id="473" r:id="rId57"/>
    <p:sldId id="472" r:id="rId58"/>
    <p:sldId id="474" r:id="rId59"/>
    <p:sldId id="475" r:id="rId60"/>
    <p:sldId id="476" r:id="rId61"/>
    <p:sldId id="522" r:id="rId62"/>
    <p:sldId id="523" r:id="rId63"/>
    <p:sldId id="524" r:id="rId64"/>
    <p:sldId id="525" r:id="rId65"/>
    <p:sldId id="469" r:id="rId66"/>
    <p:sldId id="526" r:id="rId67"/>
    <p:sldId id="527" r:id="rId68"/>
    <p:sldId id="528" r:id="rId6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D11501"/>
    <a:srgbClr val="961904"/>
    <a:srgbClr val="8A1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5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BE317CE-A00C-4A47-8FA7-48BA1505ED20}" type="datetimeFigureOut">
              <a:rPr lang="en-US"/>
              <a:pPr>
                <a:defRPr/>
              </a:pPr>
              <a:t>8/21/2023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ED7E3A0-8A83-465E-A7A7-3B63A4D79589}" type="slidenum">
              <a:rPr lang="en-US"/>
              <a:pPr>
                <a:defRPr/>
              </a:pPr>
              <a:t>‹#›</a:t>
            </a:fld>
            <a:endParaRPr lang="en-US"/>
          </a:p>
        </p:txBody>
      </p:sp>
    </p:spTree>
    <p:extLst>
      <p:ext uri="{BB962C8B-B14F-4D97-AF65-F5344CB8AC3E}">
        <p14:creationId xmlns:p14="http://schemas.microsoft.com/office/powerpoint/2010/main" val="9022235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0AF3B9-313E-4C8A-BD3D-2CED98759C0E}" type="slidenum">
              <a:rPr lang="en-US"/>
              <a:pPr/>
              <a:t>7</a:t>
            </a:fld>
            <a:endParaRPr lang="en-US"/>
          </a:p>
        </p:txBody>
      </p:sp>
      <p:sp>
        <p:nvSpPr>
          <p:cNvPr id="58370" name="Rectangle 2"/>
          <p:cNvSpPr>
            <a:spLocks noGrp="1" noRot="1" noChangeAspect="1" noChangeArrowheads="1" noTextEdit="1"/>
          </p:cNvSpPr>
          <p:nvPr>
            <p:ph type="sldImg"/>
          </p:nvPr>
        </p:nvSpPr>
        <p:spPr bwMode="auto">
          <a:xfrm>
            <a:off x="409575" y="303213"/>
            <a:ext cx="2635250" cy="1976437"/>
          </a:xfrm>
          <a:prstGeom prst="rect">
            <a:avLst/>
          </a:prstGeom>
          <a:solidFill>
            <a:srgbClr val="FFFFFF"/>
          </a:solidFill>
          <a:ln>
            <a:solidFill>
              <a:srgbClr val="000000"/>
            </a:solidFill>
            <a:miter lim="800000"/>
            <a:headEnd/>
            <a:tailEnd/>
          </a:ln>
        </p:spPr>
      </p:sp>
      <p:sp>
        <p:nvSpPr>
          <p:cNvPr id="58371" name="Rectangle 3"/>
          <p:cNvSpPr>
            <a:spLocks noGrp="1" noChangeArrowheads="1"/>
          </p:cNvSpPr>
          <p:nvPr>
            <p:ph type="body" idx="1"/>
          </p:nvPr>
        </p:nvSpPr>
        <p:spPr bwMode="auto">
          <a:xfrm>
            <a:off x="381000" y="2498725"/>
            <a:ext cx="6096000" cy="6419850"/>
          </a:xfrm>
          <a:prstGeom prst="rect">
            <a:avLst/>
          </a:prstGeom>
          <a:solidFill>
            <a:srgbClr val="FFFFFF"/>
          </a:solidFill>
          <a:ln>
            <a:solidFill>
              <a:srgbClr val="000000"/>
            </a:solidFill>
            <a:miter lim="800000"/>
            <a:headEnd/>
            <a:tailEnd/>
          </a:ln>
        </p:spPr>
        <p:txBody>
          <a:bodyPr/>
          <a:lstStyle/>
          <a:p>
            <a:pPr marL="114300" indent="-114300"/>
            <a:r>
              <a:rPr lang="en-US" sz="900"/>
              <a:t>Slide Index 00032</a:t>
            </a:r>
          </a:p>
          <a:p>
            <a:pPr marL="114300" indent="-114300"/>
            <a:endParaRPr lang="en-US"/>
          </a:p>
          <a:p>
            <a:pPr marL="114300" indent="-114300"/>
            <a:r>
              <a:rPr lang="en-US" b="1" u="sng"/>
              <a:t>DISCUSSION POINTS:</a:t>
            </a:r>
          </a:p>
          <a:p>
            <a:pPr marL="114300" indent="-114300">
              <a:buFontTx/>
              <a:buChar char="•"/>
            </a:pPr>
            <a:r>
              <a:rPr lang="en-US" i="1"/>
              <a:t>Click 1:  Sagittal section of rodent brain</a:t>
            </a:r>
          </a:p>
          <a:p>
            <a:pPr marL="342900" lvl="1" indent="-114300"/>
            <a:r>
              <a:rPr lang="en-US"/>
              <a:t>Amylin is a neuroendocrine hormone, with binding sites in the brain. This slide shows a sagittal section of rodent brain highlighting amylin binding in three sites:</a:t>
            </a:r>
          </a:p>
          <a:p>
            <a:pPr marL="571500" lvl="2" indent="-114300"/>
            <a:r>
              <a:rPr lang="en-US"/>
              <a:t>nucleus accumbens</a:t>
            </a:r>
          </a:p>
          <a:p>
            <a:pPr marL="571500" lvl="2" indent="-114300"/>
            <a:r>
              <a:rPr lang="en-US"/>
              <a:t>dorsal raphe</a:t>
            </a:r>
          </a:p>
          <a:p>
            <a:pPr marL="571500" lvl="2" indent="-114300"/>
            <a:r>
              <a:rPr lang="en-US"/>
              <a:t>area postrema </a:t>
            </a:r>
          </a:p>
          <a:p>
            <a:pPr marL="342900" lvl="1" indent="-114300"/>
            <a:r>
              <a:rPr lang="en-US"/>
              <a:t>The area postrema appears to be a target site for amylin action related to glucose control. This region has no blood brain barrier; thus it is exposed to changes in plasma concentrations of glucose and glucoregulatory hormones.</a:t>
            </a:r>
          </a:p>
          <a:p>
            <a:pPr marL="114300" indent="-114300">
              <a:buFontTx/>
              <a:buChar char="•"/>
            </a:pPr>
            <a:r>
              <a:rPr lang="en-US" i="1"/>
              <a:t>Click 2:  Receptor inset appears</a:t>
            </a:r>
          </a:p>
          <a:p>
            <a:pPr marL="342900" lvl="1" indent="-114300"/>
            <a:r>
              <a:rPr lang="en-US"/>
              <a:t>Receptors that bind amylin have now been characterized.</a:t>
            </a:r>
          </a:p>
          <a:p>
            <a:pPr marL="114300" indent="-114300">
              <a:buFontTx/>
              <a:buChar char="•"/>
            </a:pPr>
            <a:endParaRPr lang="en-US"/>
          </a:p>
          <a:p>
            <a:pPr marL="114300" indent="-114300"/>
            <a:r>
              <a:rPr lang="en-US" b="1" u="sng"/>
              <a:t>SLIDE BACKGROUND:</a:t>
            </a:r>
          </a:p>
          <a:p>
            <a:pPr marL="114300" indent="-114300">
              <a:buFontTx/>
              <a:buChar char="•"/>
            </a:pPr>
            <a:r>
              <a:rPr lang="en-US"/>
              <a:t>No amylin binding sites have been detected in pancreatic alpha cells or the stomach; this suggests that glucagonostatic and nutrient delivery actions are not direct peripheral effects but are consistent with amylin being a neuroendocrine hormone.</a:t>
            </a:r>
          </a:p>
          <a:p>
            <a:pPr marL="114300" indent="-114300">
              <a:buFontTx/>
              <a:buChar char="•"/>
            </a:pPr>
            <a:r>
              <a:rPr lang="en-US"/>
              <a:t>In animals, amylin’s gastrointestinal effects are lost after destruction of the area postrema or bilateral vagotomy.</a:t>
            </a:r>
          </a:p>
          <a:p>
            <a:pPr marL="114300" indent="-114300">
              <a:buFontTx/>
              <a:buChar char="•"/>
            </a:pPr>
            <a:r>
              <a:rPr lang="en-US"/>
              <a:t>These receptors are found at the cell surface and each comprises two components: </a:t>
            </a:r>
          </a:p>
          <a:p>
            <a:pPr marL="342900" lvl="1" indent="-114300"/>
            <a:r>
              <a:rPr lang="en-US"/>
              <a:t>A seven trans-membrane receptor molecule (calcitonin receptor or CTR on slide)</a:t>
            </a:r>
          </a:p>
          <a:p>
            <a:pPr marL="342900" lvl="1" indent="-114300"/>
            <a:r>
              <a:rPr lang="en-US"/>
              <a:t>An accompanying single trans-membrane molecule called a RAMP (Receptor Activated Modifying Protein).  </a:t>
            </a:r>
          </a:p>
          <a:p>
            <a:pPr marL="342900" lvl="1" indent="-114300"/>
            <a:r>
              <a:rPr lang="en-US"/>
              <a:t>Both molecules must be associated at the cell surface to create a receptor that binds amylin. </a:t>
            </a:r>
          </a:p>
          <a:p>
            <a:pPr marL="114300" indent="-114300">
              <a:buFontTx/>
              <a:buChar char="•"/>
            </a:pPr>
            <a:r>
              <a:rPr lang="en-US"/>
              <a:t>The receptor was characterized by researchers outside Amylin Pharmaceuticals.</a:t>
            </a:r>
          </a:p>
          <a:p>
            <a:pPr marL="114300" indent="-114300"/>
            <a:endParaRPr lang="en-US" b="1" u="sn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26C6C8-8AE8-4AEB-9EB4-BAAF797DF7DE}" type="slidenum">
              <a:rPr lang="en-US"/>
              <a:pPr/>
              <a:t>9</a:t>
            </a:fld>
            <a:endParaRPr lang="en-US"/>
          </a:p>
        </p:txBody>
      </p:sp>
      <p:sp>
        <p:nvSpPr>
          <p:cNvPr id="162818" name="Rectangle 2"/>
          <p:cNvSpPr>
            <a:spLocks noGrp="1" noRot="1" noChangeAspect="1" noChangeArrowheads="1" noTextEdit="1"/>
          </p:cNvSpPr>
          <p:nvPr>
            <p:ph type="sldImg"/>
          </p:nvPr>
        </p:nvSpPr>
        <p:spPr>
          <a:xfrm>
            <a:off x="1373188" y="312738"/>
            <a:ext cx="4119562" cy="3089275"/>
          </a:xfrm>
          <a:ln/>
        </p:spPr>
      </p:sp>
      <p:sp>
        <p:nvSpPr>
          <p:cNvPr id="162819" name="Rectangle 3"/>
          <p:cNvSpPr>
            <a:spLocks noGrp="1" noChangeArrowheads="1"/>
          </p:cNvSpPr>
          <p:nvPr>
            <p:ph type="body" idx="1"/>
          </p:nvPr>
        </p:nvSpPr>
        <p:spPr>
          <a:xfrm>
            <a:off x="682625" y="3603625"/>
            <a:ext cx="5473700" cy="4487863"/>
          </a:xfrm>
        </p:spPr>
        <p:txBody>
          <a:bodyPr/>
          <a:lstStyle/>
          <a:p>
            <a:endParaRPr lang="en-US"/>
          </a:p>
        </p:txBody>
      </p:sp>
      <p:sp>
        <p:nvSpPr>
          <p:cNvPr id="162820" name="Text Box 4"/>
          <p:cNvSpPr txBox="1">
            <a:spLocks noChangeArrowheads="1"/>
          </p:cNvSpPr>
          <p:nvPr/>
        </p:nvSpPr>
        <p:spPr bwMode="auto">
          <a:xfrm>
            <a:off x="817563" y="7745413"/>
            <a:ext cx="5246687"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spAutoFit/>
          </a:bodyPr>
          <a:lstStyle>
            <a:lvl1pPr marL="174625" indent="-174625" defTabSz="930275" eaLnBrk="0" hangingPunct="0">
              <a:defRPr sz="2400">
                <a:solidFill>
                  <a:schemeClr val="tx1"/>
                </a:solidFill>
                <a:latin typeface="Times New Roman" pitchFamily="18" charset="0"/>
              </a:defRPr>
            </a:lvl1pPr>
            <a:lvl2pPr marL="406400" defTabSz="930275" eaLnBrk="0" hangingPunct="0">
              <a:defRPr sz="2400">
                <a:solidFill>
                  <a:schemeClr val="tx1"/>
                </a:solidFill>
                <a:latin typeface="Times New Roman" pitchFamily="18" charset="0"/>
              </a:defRPr>
            </a:lvl2pPr>
            <a:lvl3pPr marL="779463" defTabSz="930275" eaLnBrk="0" hangingPunct="0">
              <a:defRPr sz="2400">
                <a:solidFill>
                  <a:schemeClr val="tx1"/>
                </a:solidFill>
                <a:latin typeface="Times New Roman" pitchFamily="18" charset="0"/>
              </a:defRPr>
            </a:lvl3pPr>
            <a:lvl4pPr marL="1169988" defTabSz="930275" eaLnBrk="0" hangingPunct="0">
              <a:defRPr sz="2400">
                <a:solidFill>
                  <a:schemeClr val="tx1"/>
                </a:solidFill>
                <a:latin typeface="Times New Roman" pitchFamily="18" charset="0"/>
              </a:defRPr>
            </a:lvl4pPr>
            <a:lvl5pPr marL="1557338" defTabSz="930275" eaLnBrk="0" hangingPunct="0">
              <a:defRPr sz="2400">
                <a:solidFill>
                  <a:schemeClr val="tx1"/>
                </a:solidFill>
                <a:latin typeface="Times New Roman" pitchFamily="18" charset="0"/>
              </a:defRPr>
            </a:lvl5pPr>
            <a:lvl6pPr marL="2014538" defTabSz="930275" eaLnBrk="0" fontAlgn="base" hangingPunct="0">
              <a:spcBef>
                <a:spcPct val="0"/>
              </a:spcBef>
              <a:spcAft>
                <a:spcPct val="0"/>
              </a:spcAft>
              <a:defRPr sz="2400">
                <a:solidFill>
                  <a:schemeClr val="tx1"/>
                </a:solidFill>
                <a:latin typeface="Times New Roman" pitchFamily="18" charset="0"/>
              </a:defRPr>
            </a:lvl6pPr>
            <a:lvl7pPr marL="2471738" defTabSz="930275" eaLnBrk="0" fontAlgn="base" hangingPunct="0">
              <a:spcBef>
                <a:spcPct val="0"/>
              </a:spcBef>
              <a:spcAft>
                <a:spcPct val="0"/>
              </a:spcAft>
              <a:defRPr sz="2400">
                <a:solidFill>
                  <a:schemeClr val="tx1"/>
                </a:solidFill>
                <a:latin typeface="Times New Roman" pitchFamily="18" charset="0"/>
              </a:defRPr>
            </a:lvl7pPr>
            <a:lvl8pPr marL="2928938" defTabSz="930275" eaLnBrk="0" fontAlgn="base" hangingPunct="0">
              <a:spcBef>
                <a:spcPct val="0"/>
              </a:spcBef>
              <a:spcAft>
                <a:spcPct val="0"/>
              </a:spcAft>
              <a:defRPr sz="2400">
                <a:solidFill>
                  <a:schemeClr val="tx1"/>
                </a:solidFill>
                <a:latin typeface="Times New Roman" pitchFamily="18" charset="0"/>
              </a:defRPr>
            </a:lvl8pPr>
            <a:lvl9pPr marL="3386138" defTabSz="930275"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800" b="1">
                <a:latin typeface="Arial" pitchFamily="34" charset="0"/>
                <a:cs typeface="Arial" pitchFamily="34" charset="0"/>
              </a:rPr>
              <a:t>References:</a:t>
            </a:r>
          </a:p>
          <a:p>
            <a:pPr eaLnBrk="1" hangingPunct="1"/>
            <a:r>
              <a:rPr lang="en-US" sz="800" b="1">
                <a:latin typeface="Arial" pitchFamily="34" charset="0"/>
                <a:cs typeface="Arial" pitchFamily="34" charset="0"/>
              </a:rPr>
              <a:t>1.	</a:t>
            </a:r>
            <a:r>
              <a:rPr lang="en-US" sz="800">
                <a:latin typeface="Arial" pitchFamily="34" charset="0"/>
                <a:cs typeface="Arial" pitchFamily="34" charset="0"/>
              </a:rPr>
              <a:t>Kieffer TJ, Habener JF. The glucagon-like peptides. </a:t>
            </a:r>
            <a:r>
              <a:rPr lang="en-US" sz="800" i="1">
                <a:latin typeface="Arial" pitchFamily="34" charset="0"/>
                <a:cs typeface="Arial" pitchFamily="34" charset="0"/>
              </a:rPr>
              <a:t>Endocr Rev</a:t>
            </a:r>
            <a:r>
              <a:rPr lang="en-US" sz="800">
                <a:latin typeface="Arial" pitchFamily="34" charset="0"/>
                <a:cs typeface="Arial" pitchFamily="34" charset="0"/>
              </a:rPr>
              <a:t>. 1999;20:876–913.</a:t>
            </a:r>
          </a:p>
          <a:p>
            <a:pPr eaLnBrk="1" hangingPunct="1"/>
            <a:r>
              <a:rPr lang="en-US" sz="800" b="1">
                <a:latin typeface="Arial" pitchFamily="34" charset="0"/>
                <a:cs typeface="Arial" pitchFamily="34" charset="0"/>
              </a:rPr>
              <a:t>2.</a:t>
            </a:r>
            <a:r>
              <a:rPr lang="en-US" sz="800">
                <a:latin typeface="Arial" pitchFamily="34" charset="0"/>
                <a:cs typeface="Arial" pitchFamily="34" charset="0"/>
              </a:rPr>
              <a:t>	Ahrén B. Gut peptides and type 2 diabetes mellitus treatment. </a:t>
            </a:r>
            <a:r>
              <a:rPr lang="en-US" sz="800" i="1">
                <a:latin typeface="Arial" pitchFamily="34" charset="0"/>
                <a:cs typeface="Arial" pitchFamily="34" charset="0"/>
              </a:rPr>
              <a:t>Curr Diab Rep</a:t>
            </a:r>
            <a:r>
              <a:rPr lang="en-US" sz="800">
                <a:latin typeface="Arial" pitchFamily="34" charset="0"/>
                <a:cs typeface="Arial" pitchFamily="34" charset="0"/>
              </a:rPr>
              <a:t>. 2003;3:365–372. </a:t>
            </a:r>
          </a:p>
          <a:p>
            <a:pPr eaLnBrk="1" hangingPunct="1"/>
            <a:r>
              <a:rPr lang="en-US" sz="800" b="1">
                <a:latin typeface="Arial" pitchFamily="34" charset="0"/>
                <a:cs typeface="Arial" pitchFamily="34" charset="0"/>
              </a:rPr>
              <a:t>3.</a:t>
            </a:r>
            <a:r>
              <a:rPr lang="en-US" sz="800">
                <a:latin typeface="Arial" pitchFamily="34" charset="0"/>
                <a:cs typeface="Arial" pitchFamily="34" charset="0"/>
              </a:rPr>
              <a:t>	Drucker DJ. Enhancing incretin action for the treatment of type 2 diabetes. </a:t>
            </a:r>
            <a:r>
              <a:rPr lang="en-US" sz="800" i="1">
                <a:latin typeface="Arial" pitchFamily="34" charset="0"/>
                <a:cs typeface="Arial" pitchFamily="34" charset="0"/>
              </a:rPr>
              <a:t>Diabetes Care</a:t>
            </a:r>
            <a:r>
              <a:rPr lang="en-US" sz="800">
                <a:latin typeface="Arial" pitchFamily="34" charset="0"/>
                <a:cs typeface="Arial" pitchFamily="34" charset="0"/>
              </a:rPr>
              <a:t>. 2003;26:2929–2940. </a:t>
            </a:r>
          </a:p>
          <a:p>
            <a:pPr eaLnBrk="1" hangingPunct="1"/>
            <a:r>
              <a:rPr lang="en-US" sz="800" b="1">
                <a:latin typeface="Arial" pitchFamily="34" charset="0"/>
                <a:cs typeface="Arial" pitchFamily="34" charset="0"/>
              </a:rPr>
              <a:t>4.</a:t>
            </a:r>
            <a:r>
              <a:rPr lang="en-US" sz="800">
                <a:latin typeface="Arial" pitchFamily="34" charset="0"/>
                <a:cs typeface="Arial" pitchFamily="34" charset="0"/>
              </a:rPr>
              <a:t>	Holst JJ. Therapy of type 2 diabetes mellitus based on the actions of glucagon-like peptide-1. </a:t>
            </a:r>
            <a:r>
              <a:rPr lang="en-US" sz="800" i="1">
                <a:latin typeface="Arial" pitchFamily="34" charset="0"/>
                <a:cs typeface="Arial" pitchFamily="34" charset="0"/>
              </a:rPr>
              <a:t>Diabetes Metab Res Rev</a:t>
            </a:r>
            <a:r>
              <a:rPr lang="en-US" sz="800">
                <a:latin typeface="Arial" pitchFamily="34" charset="0"/>
                <a:cs typeface="Arial" pitchFamily="34" charset="0"/>
              </a:rPr>
              <a:t>. 2002;18:430–441.</a:t>
            </a:r>
          </a:p>
          <a:p>
            <a:pPr eaLnBrk="1" hangingPunct="1"/>
            <a:r>
              <a:rPr lang="en-US" sz="800" b="1">
                <a:latin typeface="Arial" pitchFamily="34" charset="0"/>
                <a:cs typeface="Arial" pitchFamily="34" charset="0"/>
              </a:rPr>
              <a:t>5.</a:t>
            </a:r>
            <a:r>
              <a:rPr lang="en-US" sz="800">
                <a:latin typeface="Arial" pitchFamily="34" charset="0"/>
                <a:cs typeface="Arial" pitchFamily="34" charset="0"/>
              </a:rPr>
              <a:t>	Nauck MA, Kleine N, Ørskov C, Holst JJ, Wilms B, Creutzfeldt W. Normalization of fasting hyperglycaemia by exogenous glucagon-like peptide 1 (7-36 amide) in type 2 (non-insulin-dependent) diabetic patients. </a:t>
            </a:r>
            <a:r>
              <a:rPr lang="en-US" sz="800" i="1">
                <a:latin typeface="Arial" pitchFamily="34" charset="0"/>
                <a:cs typeface="Arial" pitchFamily="34" charset="0"/>
              </a:rPr>
              <a:t>Diabetologia</a:t>
            </a:r>
            <a:r>
              <a:rPr lang="en-US" sz="800">
                <a:latin typeface="Arial" pitchFamily="34" charset="0"/>
                <a:cs typeface="Arial" pitchFamily="34" charset="0"/>
              </a:rPr>
              <a:t>. 1993;36:741–744.</a:t>
            </a:r>
            <a:endParaRPr lang="fr-FR" sz="80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625AC3C-A514-4E03-8C8A-97435093C377}" type="slidenum">
              <a:rPr lang="en-US"/>
              <a:pPr/>
              <a:t>10</a:t>
            </a:fld>
            <a:endParaRPr lang="en-US"/>
          </a:p>
        </p:txBody>
      </p:sp>
      <p:sp>
        <p:nvSpPr>
          <p:cNvPr id="160770" name="Rectangle 2"/>
          <p:cNvSpPr>
            <a:spLocks noGrp="1" noRot="1" noChangeAspect="1" noChangeArrowheads="1" noTextEdit="1"/>
          </p:cNvSpPr>
          <p:nvPr>
            <p:ph type="sldImg"/>
          </p:nvPr>
        </p:nvSpPr>
        <p:spPr>
          <a:xfrm>
            <a:off x="1373188" y="312738"/>
            <a:ext cx="4119562" cy="3089275"/>
          </a:xfrm>
          <a:ln/>
        </p:spPr>
      </p:sp>
      <p:sp>
        <p:nvSpPr>
          <p:cNvPr id="160771" name="Rectangle 3"/>
          <p:cNvSpPr>
            <a:spLocks noGrp="1" noChangeArrowheads="1"/>
          </p:cNvSpPr>
          <p:nvPr>
            <p:ph type="body" idx="1"/>
          </p:nvPr>
        </p:nvSpPr>
        <p:spPr>
          <a:xfrm>
            <a:off x="682625" y="3603625"/>
            <a:ext cx="5473700" cy="3478213"/>
          </a:xfrm>
        </p:spPr>
        <p:txBody>
          <a:bodyPr/>
          <a:lstStyle/>
          <a:p>
            <a:endParaRPr lang="en-US" sz="800" baseline="30000"/>
          </a:p>
        </p:txBody>
      </p:sp>
      <p:sp>
        <p:nvSpPr>
          <p:cNvPr id="160772" name="Text Box 4"/>
          <p:cNvSpPr txBox="1">
            <a:spLocks noChangeArrowheads="1"/>
          </p:cNvSpPr>
          <p:nvPr/>
        </p:nvSpPr>
        <p:spPr bwMode="auto">
          <a:xfrm>
            <a:off x="808038" y="7021513"/>
            <a:ext cx="5221287"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spAutoFit/>
          </a:bodyPr>
          <a:lstStyle>
            <a:lvl1pPr marL="180975" indent="-180975" defTabSz="930275" eaLnBrk="0" hangingPunct="0">
              <a:defRPr sz="2400">
                <a:solidFill>
                  <a:schemeClr val="tx1"/>
                </a:solidFill>
                <a:latin typeface="Times New Roman" pitchFamily="18" charset="0"/>
              </a:defRPr>
            </a:lvl1pPr>
            <a:lvl2pPr marL="406400" defTabSz="930275" eaLnBrk="0" hangingPunct="0">
              <a:defRPr sz="2400">
                <a:solidFill>
                  <a:schemeClr val="tx1"/>
                </a:solidFill>
                <a:latin typeface="Times New Roman" pitchFamily="18" charset="0"/>
              </a:defRPr>
            </a:lvl2pPr>
            <a:lvl3pPr marL="779463" defTabSz="930275" eaLnBrk="0" hangingPunct="0">
              <a:defRPr sz="2400">
                <a:solidFill>
                  <a:schemeClr val="tx1"/>
                </a:solidFill>
                <a:latin typeface="Times New Roman" pitchFamily="18" charset="0"/>
              </a:defRPr>
            </a:lvl3pPr>
            <a:lvl4pPr marL="1169988" defTabSz="930275" eaLnBrk="0" hangingPunct="0">
              <a:defRPr sz="2400">
                <a:solidFill>
                  <a:schemeClr val="tx1"/>
                </a:solidFill>
                <a:latin typeface="Times New Roman" pitchFamily="18" charset="0"/>
              </a:defRPr>
            </a:lvl4pPr>
            <a:lvl5pPr marL="1557338" defTabSz="930275" eaLnBrk="0" hangingPunct="0">
              <a:defRPr sz="2400">
                <a:solidFill>
                  <a:schemeClr val="tx1"/>
                </a:solidFill>
                <a:latin typeface="Times New Roman" pitchFamily="18" charset="0"/>
              </a:defRPr>
            </a:lvl5pPr>
            <a:lvl6pPr marL="2014538" defTabSz="930275" eaLnBrk="0" fontAlgn="base" hangingPunct="0">
              <a:spcBef>
                <a:spcPct val="0"/>
              </a:spcBef>
              <a:spcAft>
                <a:spcPct val="0"/>
              </a:spcAft>
              <a:defRPr sz="2400">
                <a:solidFill>
                  <a:schemeClr val="tx1"/>
                </a:solidFill>
                <a:latin typeface="Times New Roman" pitchFamily="18" charset="0"/>
              </a:defRPr>
            </a:lvl6pPr>
            <a:lvl7pPr marL="2471738" defTabSz="930275" eaLnBrk="0" fontAlgn="base" hangingPunct="0">
              <a:spcBef>
                <a:spcPct val="0"/>
              </a:spcBef>
              <a:spcAft>
                <a:spcPct val="0"/>
              </a:spcAft>
              <a:defRPr sz="2400">
                <a:solidFill>
                  <a:schemeClr val="tx1"/>
                </a:solidFill>
                <a:latin typeface="Times New Roman" pitchFamily="18" charset="0"/>
              </a:defRPr>
            </a:lvl7pPr>
            <a:lvl8pPr marL="2928938" defTabSz="930275" eaLnBrk="0" fontAlgn="base" hangingPunct="0">
              <a:spcBef>
                <a:spcPct val="0"/>
              </a:spcBef>
              <a:spcAft>
                <a:spcPct val="0"/>
              </a:spcAft>
              <a:defRPr sz="2400">
                <a:solidFill>
                  <a:schemeClr val="tx1"/>
                </a:solidFill>
                <a:latin typeface="Times New Roman" pitchFamily="18" charset="0"/>
              </a:defRPr>
            </a:lvl8pPr>
            <a:lvl9pPr marL="3386138" defTabSz="930275"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800" b="1">
                <a:latin typeface="Arial" pitchFamily="34" charset="0"/>
                <a:cs typeface="Arial" pitchFamily="34" charset="0"/>
              </a:rPr>
              <a:t>References:</a:t>
            </a:r>
          </a:p>
          <a:p>
            <a:pPr eaLnBrk="1" hangingPunct="1"/>
            <a:r>
              <a:rPr lang="en-US" sz="800" b="1">
                <a:latin typeface="Arial" pitchFamily="34" charset="0"/>
                <a:cs typeface="Arial" pitchFamily="34" charset="0"/>
              </a:rPr>
              <a:t>1.	</a:t>
            </a:r>
            <a:r>
              <a:rPr lang="en-US" sz="800">
                <a:latin typeface="Arial" pitchFamily="34" charset="0"/>
                <a:cs typeface="Arial" pitchFamily="34" charset="0"/>
              </a:rPr>
              <a:t>Creutzfeldt W. The incretin concept today. </a:t>
            </a:r>
            <a:r>
              <a:rPr lang="en-US" sz="800" i="1">
                <a:latin typeface="Arial" pitchFamily="34" charset="0"/>
                <a:cs typeface="Arial" pitchFamily="34" charset="0"/>
              </a:rPr>
              <a:t>Diabetologia</a:t>
            </a:r>
            <a:r>
              <a:rPr lang="en-US" sz="800">
                <a:latin typeface="Arial" pitchFamily="34" charset="0"/>
                <a:cs typeface="Arial" pitchFamily="34" charset="0"/>
              </a:rPr>
              <a:t>. 1979;16:75–85. </a:t>
            </a:r>
          </a:p>
          <a:p>
            <a:pPr eaLnBrk="1" hangingPunct="1"/>
            <a:r>
              <a:rPr lang="en-US" sz="800" b="1">
                <a:latin typeface="Arial" pitchFamily="34" charset="0"/>
                <a:cs typeface="Arial" pitchFamily="34" charset="0"/>
              </a:rPr>
              <a:t>2.</a:t>
            </a:r>
            <a:r>
              <a:rPr lang="en-US" sz="800">
                <a:latin typeface="Arial" pitchFamily="34" charset="0"/>
                <a:cs typeface="Arial" pitchFamily="34" charset="0"/>
              </a:rPr>
              <a:t>	Creutzfeldt W. The [pre-] history of the incretin concept. </a:t>
            </a:r>
            <a:r>
              <a:rPr lang="en-US" sz="800" i="1">
                <a:latin typeface="Arial" pitchFamily="34" charset="0"/>
                <a:cs typeface="Arial" pitchFamily="34" charset="0"/>
              </a:rPr>
              <a:t>Regul Pept</a:t>
            </a:r>
            <a:r>
              <a:rPr lang="en-US" sz="800">
                <a:latin typeface="Arial" pitchFamily="34" charset="0"/>
                <a:cs typeface="Arial" pitchFamily="34" charset="0"/>
              </a:rPr>
              <a:t>. 2005;128:87–91.</a:t>
            </a:r>
          </a:p>
          <a:p>
            <a:pPr eaLnBrk="1" hangingPunct="1"/>
            <a:r>
              <a:rPr lang="en-US" sz="800" b="1">
                <a:latin typeface="Arial" pitchFamily="34" charset="0"/>
                <a:cs typeface="Arial" pitchFamily="34" charset="0"/>
              </a:rPr>
              <a:t>3.</a:t>
            </a:r>
            <a:r>
              <a:rPr lang="en-US" sz="800">
                <a:latin typeface="Arial" pitchFamily="34" charset="0"/>
                <a:cs typeface="Arial" pitchFamily="34" charset="0"/>
              </a:rPr>
              <a:t>	Brubaker PL, Drucker DJ. Minireview: Glucagon-like peptides regulate cell proliferation and apoptosis in the pancreas, gut, and central nervous system. </a:t>
            </a:r>
            <a:r>
              <a:rPr lang="en-US" sz="800" i="1">
                <a:latin typeface="Arial" pitchFamily="34" charset="0"/>
                <a:cs typeface="Arial" pitchFamily="34" charset="0"/>
              </a:rPr>
              <a:t>Endocrinology</a:t>
            </a:r>
            <a:r>
              <a:rPr lang="en-US" sz="800">
                <a:latin typeface="Arial" pitchFamily="34" charset="0"/>
                <a:cs typeface="Arial" pitchFamily="34" charset="0"/>
              </a:rPr>
              <a:t>. 2004;145:2653–2659.</a:t>
            </a:r>
          </a:p>
          <a:p>
            <a:pPr eaLnBrk="1" hangingPunct="1"/>
            <a:r>
              <a:rPr lang="en-US" sz="800" b="1">
                <a:latin typeface="Arial" pitchFamily="34" charset="0"/>
                <a:cs typeface="Arial" pitchFamily="34" charset="0"/>
              </a:rPr>
              <a:t>4.</a:t>
            </a:r>
            <a:r>
              <a:rPr lang="en-US" sz="800">
                <a:latin typeface="Arial" pitchFamily="34" charset="0"/>
                <a:cs typeface="Arial" pitchFamily="34" charset="0"/>
              </a:rPr>
              <a:t>	Drucker DJ. Biological actions and therapeutic potential of the glucagon-like peptides. </a:t>
            </a:r>
            <a:r>
              <a:rPr lang="en-US" sz="800" i="1">
                <a:latin typeface="Arial" pitchFamily="34" charset="0"/>
                <a:cs typeface="Arial" pitchFamily="34" charset="0"/>
              </a:rPr>
              <a:t>Gastroenterology</a:t>
            </a:r>
            <a:r>
              <a:rPr lang="en-US" sz="800">
                <a:latin typeface="Arial" pitchFamily="34" charset="0"/>
                <a:cs typeface="Arial" pitchFamily="34" charset="0"/>
              </a:rPr>
              <a:t>. 2002;122:531–544.</a:t>
            </a:r>
          </a:p>
          <a:p>
            <a:pPr eaLnBrk="1" hangingPunct="1"/>
            <a:r>
              <a:rPr lang="en-US" sz="800" b="1">
                <a:latin typeface="Arial" pitchFamily="34" charset="0"/>
                <a:cs typeface="Arial" pitchFamily="34" charset="0"/>
              </a:rPr>
              <a:t>5.</a:t>
            </a:r>
            <a:r>
              <a:rPr lang="en-US" sz="800">
                <a:latin typeface="Arial" pitchFamily="34" charset="0"/>
                <a:cs typeface="Arial" pitchFamily="34" charset="0"/>
              </a:rPr>
              <a:t>	Ahrén B. Gut peptides and type 2 diabetes mellitus treatment. </a:t>
            </a:r>
            <a:r>
              <a:rPr lang="en-US" sz="800" i="1">
                <a:latin typeface="Arial" pitchFamily="34" charset="0"/>
                <a:cs typeface="Arial" pitchFamily="34" charset="0"/>
              </a:rPr>
              <a:t>Curr Diab Rep</a:t>
            </a:r>
            <a:r>
              <a:rPr lang="en-US" sz="800">
                <a:latin typeface="Arial" pitchFamily="34" charset="0"/>
                <a:cs typeface="Arial" pitchFamily="34" charset="0"/>
              </a:rPr>
              <a:t>. 2003;3:365–372.</a:t>
            </a:r>
          </a:p>
          <a:p>
            <a:pPr eaLnBrk="1" hangingPunct="1"/>
            <a:r>
              <a:rPr lang="en-US" sz="800" b="1">
                <a:latin typeface="Arial" pitchFamily="34" charset="0"/>
                <a:cs typeface="Arial" pitchFamily="34" charset="0"/>
              </a:rPr>
              <a:t>6.</a:t>
            </a:r>
            <a:r>
              <a:rPr lang="en-US" sz="800">
                <a:latin typeface="Arial" pitchFamily="34" charset="0"/>
                <a:cs typeface="Arial" pitchFamily="34" charset="0"/>
              </a:rPr>
              <a:t>	Nauck M, Stöckmann F, Ebert R, Creutzfeldt W. Reduced incretin effect in type 2 (non-insulin-dependent) diabetes. </a:t>
            </a:r>
            <a:r>
              <a:rPr lang="en-US" sz="800" i="1">
                <a:latin typeface="Arial" pitchFamily="34" charset="0"/>
                <a:cs typeface="Arial" pitchFamily="34" charset="0"/>
              </a:rPr>
              <a:t>Diabetologia</a:t>
            </a:r>
            <a:r>
              <a:rPr lang="en-US" sz="800">
                <a:latin typeface="Arial" pitchFamily="34" charset="0"/>
                <a:cs typeface="Arial" pitchFamily="34" charset="0"/>
              </a:rPr>
              <a:t>. 1986;29:46–52.  </a:t>
            </a:r>
          </a:p>
          <a:p>
            <a:pPr eaLnBrk="1" hangingPunct="1"/>
            <a:r>
              <a:rPr lang="en-US" sz="800" b="1">
                <a:latin typeface="Arial" pitchFamily="34" charset="0"/>
                <a:cs typeface="Arial" pitchFamily="34" charset="0"/>
              </a:rPr>
              <a:t>7.</a:t>
            </a:r>
            <a:r>
              <a:rPr lang="en-US" sz="800">
                <a:latin typeface="Arial" pitchFamily="34" charset="0"/>
                <a:cs typeface="Arial" pitchFamily="34" charset="0"/>
              </a:rPr>
              <a:t>	Creutzfeldt W. The entero-insular axis in type 2 diabetes—incretins as therapeutic agents. </a:t>
            </a:r>
            <a:r>
              <a:rPr lang="en-US" sz="800" i="1">
                <a:latin typeface="Arial" pitchFamily="34" charset="0"/>
                <a:cs typeface="Arial" pitchFamily="34" charset="0"/>
              </a:rPr>
              <a:t>Exp Clin Endocrinol Diabetes</a:t>
            </a:r>
            <a:r>
              <a:rPr lang="en-US" sz="800">
                <a:latin typeface="Arial" pitchFamily="34" charset="0"/>
                <a:cs typeface="Arial" pitchFamily="34" charset="0"/>
              </a:rPr>
              <a:t>. 2001;109(suppl 2):S288–S303. </a:t>
            </a:r>
          </a:p>
          <a:p>
            <a:pPr eaLnBrk="1" hangingPunct="1"/>
            <a:r>
              <a:rPr lang="en-US" sz="800" b="1">
                <a:latin typeface="Arial" pitchFamily="34" charset="0"/>
                <a:cs typeface="Arial" pitchFamily="34" charset="0"/>
              </a:rPr>
              <a:t>8.</a:t>
            </a:r>
            <a:r>
              <a:rPr lang="en-US" sz="800">
                <a:latin typeface="Arial" pitchFamily="34" charset="0"/>
                <a:cs typeface="Arial" pitchFamily="34" charset="0"/>
              </a:rPr>
              <a:t>	Nauck MA, Heimesaat MM, Ørskov C, Holst JJ, Ebert R, Creutzfeldt W. Preserved incretin activity of glucagon-like peptide 1 [7-36 amide] but not of synthetic human gastric inhibitory polypeptide in patients with type-2 diabetes mellitus. </a:t>
            </a:r>
            <a:r>
              <a:rPr lang="en-US" sz="800" i="1">
                <a:latin typeface="Arial" pitchFamily="34" charset="0"/>
                <a:cs typeface="Arial" pitchFamily="34" charset="0"/>
              </a:rPr>
              <a:t>J Clin Invest</a:t>
            </a:r>
            <a:r>
              <a:rPr lang="en-US" sz="800">
                <a:latin typeface="Arial" pitchFamily="34" charset="0"/>
                <a:cs typeface="Arial" pitchFamily="34" charset="0"/>
              </a:rPr>
              <a:t>. 1993;91:301–307.</a:t>
            </a:r>
            <a:endParaRPr lang="nb-NO" sz="80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135712-D4E9-4B80-8B00-94D3EA2CB58B}" type="slidenum">
              <a:rPr lang="en-US"/>
              <a:pPr/>
              <a:t>36</a:t>
            </a:fld>
            <a:endParaRPr lang="en-US"/>
          </a:p>
        </p:txBody>
      </p:sp>
      <p:sp>
        <p:nvSpPr>
          <p:cNvPr id="84994" name="Rectangle 1026"/>
          <p:cNvSpPr>
            <a:spLocks noGrp="1" noRot="1" noChangeAspect="1" noChangeArrowheads="1" noTextEdit="1"/>
          </p:cNvSpPr>
          <p:nvPr>
            <p:ph type="sldImg"/>
          </p:nvPr>
        </p:nvSpPr>
        <p:spPr bwMode="auto">
          <a:xfrm>
            <a:off x="1141413" y="685800"/>
            <a:ext cx="4575175" cy="3430588"/>
          </a:xfrm>
          <a:prstGeom prst="rect">
            <a:avLst/>
          </a:prstGeom>
          <a:solidFill>
            <a:srgbClr val="FFFFFF"/>
          </a:solidFill>
          <a:ln>
            <a:solidFill>
              <a:srgbClr val="000000"/>
            </a:solidFill>
            <a:miter lim="800000"/>
            <a:headEnd/>
            <a:tailEnd/>
          </a:ln>
        </p:spPr>
      </p:sp>
      <p:sp>
        <p:nvSpPr>
          <p:cNvPr id="84995" name="Rectangle 1027"/>
          <p:cNvSpPr>
            <a:spLocks noGrp="1" noChangeArrowheads="1"/>
          </p:cNvSpPr>
          <p:nvPr>
            <p:ph type="body" idx="1"/>
          </p:nvPr>
        </p:nvSpPr>
        <p:spPr bwMode="auto">
          <a:xfrm>
            <a:off x="987425" y="4360863"/>
            <a:ext cx="4883150" cy="407352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346" tIns="46673" rIns="93346" bIns="46673"/>
          <a:lstStyle/>
          <a:p>
            <a:pPr marL="85725" indent="-85725"/>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1BF3B5C-A70E-4E81-9FA5-D4476CEA2D22}" type="slidenum">
              <a:rPr lang="en-US" smtClean="0"/>
              <a:pPr/>
              <a:t>61</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w="9525"/>
        </p:spPr>
        <p:txBody>
          <a:bodyPr/>
          <a:lstStyle/>
          <a:p>
            <a:endParaRPr lang="en-US"/>
          </a:p>
        </p:txBody>
      </p:sp>
    </p:spTree>
    <p:extLst>
      <p:ext uri="{BB962C8B-B14F-4D97-AF65-F5344CB8AC3E}">
        <p14:creationId xmlns:p14="http://schemas.microsoft.com/office/powerpoint/2010/main" val="70403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B210E406-4E73-498B-909D-7CA875EDE9F3}" type="slidenum">
              <a:rPr lang="en-US" smtClean="0"/>
              <a:pPr/>
              <a:t>62</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w="9525"/>
        </p:spPr>
        <p:txBody>
          <a:bodyPr/>
          <a:lstStyle/>
          <a:p>
            <a:endParaRPr lang="en-US"/>
          </a:p>
        </p:txBody>
      </p:sp>
    </p:spTree>
    <p:extLst>
      <p:ext uri="{BB962C8B-B14F-4D97-AF65-F5344CB8AC3E}">
        <p14:creationId xmlns:p14="http://schemas.microsoft.com/office/powerpoint/2010/main" val="2370809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F5EE4B-C19C-4284-B61B-4414336BCB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8F6B346-7E4A-47B3-AD70-17433D69FF8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6C469A-329E-49A1-888E-28B240DAAEE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150CA-DFD7-4025-9CCD-7E26D79B546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53CC16B-7EA1-43EB-8B29-8EBD0640190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9FBA416-7E8D-49E3-B716-57643FC6C88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70C9591-3EDC-455A-8C91-508D4CD9E29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36FF11C-A000-4E33-AAC6-840451F0063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FA57176-9E68-4E47-84FC-67113DD20E6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DCC19E-2532-400A-9177-06214DC38B7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AD68F1-9F37-4880-A1C5-1248B7A511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E2F603B-0BE9-4041-97EE-37A1D3A3CB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oleObject" Target="../embeddings/oleObject2.bin"/><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209800"/>
            <a:ext cx="8915400" cy="1470025"/>
          </a:xfrm>
        </p:spPr>
        <p:txBody>
          <a:bodyPr/>
          <a:lstStyle/>
          <a:p>
            <a:pPr eaLnBrk="1" hangingPunct="1"/>
            <a:r>
              <a:rPr lang="en-GB" sz="4000" b="1" dirty="0">
                <a:latin typeface="Times New Roman" pitchFamily="18" charset="0"/>
                <a:cs typeface="Times New Roman" pitchFamily="18" charset="0"/>
              </a:rPr>
              <a:t>Disorders of carbohydrate and fat metabolism.</a:t>
            </a:r>
            <a:br>
              <a:rPr lang="en-GB" sz="4000" b="1" dirty="0">
                <a:latin typeface="Times New Roman" pitchFamily="18" charset="0"/>
                <a:cs typeface="Times New Roman" pitchFamily="18" charset="0"/>
              </a:rPr>
            </a:br>
            <a:br>
              <a:rPr lang="en-GB" sz="4000" b="1"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Freeform 2"/>
          <p:cNvSpPr>
            <a:spLocks/>
          </p:cNvSpPr>
          <p:nvPr/>
        </p:nvSpPr>
        <p:spPr bwMode="auto">
          <a:xfrm>
            <a:off x="5334000" y="3367088"/>
            <a:ext cx="2943225" cy="1219200"/>
          </a:xfrm>
          <a:custGeom>
            <a:avLst/>
            <a:gdLst>
              <a:gd name="T0" fmla="*/ 0 w 1854"/>
              <a:gd name="T1" fmla="*/ 724 h 768"/>
              <a:gd name="T2" fmla="*/ 25 w 1854"/>
              <a:gd name="T3" fmla="*/ 701 h 768"/>
              <a:gd name="T4" fmla="*/ 128 w 1854"/>
              <a:gd name="T5" fmla="*/ 701 h 768"/>
              <a:gd name="T6" fmla="*/ 269 w 1854"/>
              <a:gd name="T7" fmla="*/ 512 h 768"/>
              <a:gd name="T8" fmla="*/ 405 w 1854"/>
              <a:gd name="T9" fmla="*/ 249 h 768"/>
              <a:gd name="T10" fmla="*/ 551 w 1854"/>
              <a:gd name="T11" fmla="*/ 45 h 768"/>
              <a:gd name="T12" fmla="*/ 705 w 1854"/>
              <a:gd name="T13" fmla="*/ 36 h 768"/>
              <a:gd name="T14" fmla="*/ 831 w 1854"/>
              <a:gd name="T15" fmla="*/ 0 h 768"/>
              <a:gd name="T16" fmla="*/ 996 w 1854"/>
              <a:gd name="T17" fmla="*/ 9 h 768"/>
              <a:gd name="T18" fmla="*/ 1131 w 1854"/>
              <a:gd name="T19" fmla="*/ 9 h 768"/>
              <a:gd name="T20" fmla="*/ 1278 w 1854"/>
              <a:gd name="T21" fmla="*/ 63 h 768"/>
              <a:gd name="T22" fmla="*/ 1296 w 1854"/>
              <a:gd name="T23" fmla="*/ 54 h 768"/>
              <a:gd name="T24" fmla="*/ 1557 w 1854"/>
              <a:gd name="T25" fmla="*/ 153 h 768"/>
              <a:gd name="T26" fmla="*/ 1854 w 1854"/>
              <a:gd name="T27" fmla="*/ 279 h 768"/>
              <a:gd name="T28" fmla="*/ 1839 w 1854"/>
              <a:gd name="T29" fmla="*/ 339 h 768"/>
              <a:gd name="T30" fmla="*/ 1560 w 1854"/>
              <a:gd name="T31" fmla="*/ 219 h 768"/>
              <a:gd name="T32" fmla="*/ 1425 w 1854"/>
              <a:gd name="T33" fmla="*/ 183 h 768"/>
              <a:gd name="T34" fmla="*/ 1248 w 1854"/>
              <a:gd name="T35" fmla="*/ 192 h 768"/>
              <a:gd name="T36" fmla="*/ 1101 w 1854"/>
              <a:gd name="T37" fmla="*/ 228 h 768"/>
              <a:gd name="T38" fmla="*/ 948 w 1854"/>
              <a:gd name="T39" fmla="*/ 264 h 768"/>
              <a:gd name="T40" fmla="*/ 813 w 1854"/>
              <a:gd name="T41" fmla="*/ 312 h 768"/>
              <a:gd name="T42" fmla="*/ 669 w 1854"/>
              <a:gd name="T43" fmla="*/ 399 h 768"/>
              <a:gd name="T44" fmla="*/ 558 w 1854"/>
              <a:gd name="T45" fmla="*/ 489 h 768"/>
              <a:gd name="T46" fmla="*/ 474 w 1854"/>
              <a:gd name="T47" fmla="*/ 525 h 768"/>
              <a:gd name="T48" fmla="*/ 408 w 1854"/>
              <a:gd name="T49" fmla="*/ 549 h 768"/>
              <a:gd name="T50" fmla="*/ 270 w 1854"/>
              <a:gd name="T51" fmla="*/ 591 h 768"/>
              <a:gd name="T52" fmla="*/ 195 w 1854"/>
              <a:gd name="T53" fmla="*/ 633 h 768"/>
              <a:gd name="T54" fmla="*/ 111 w 1854"/>
              <a:gd name="T55" fmla="*/ 768 h 768"/>
              <a:gd name="T56" fmla="*/ 0 w 1854"/>
              <a:gd name="T57" fmla="*/ 724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4" h="768">
                <a:moveTo>
                  <a:pt x="0" y="724"/>
                </a:moveTo>
                <a:lnTo>
                  <a:pt x="25" y="701"/>
                </a:lnTo>
                <a:lnTo>
                  <a:pt x="128" y="701"/>
                </a:lnTo>
                <a:lnTo>
                  <a:pt x="269" y="512"/>
                </a:lnTo>
                <a:lnTo>
                  <a:pt x="405" y="249"/>
                </a:lnTo>
                <a:lnTo>
                  <a:pt x="551" y="45"/>
                </a:lnTo>
                <a:lnTo>
                  <a:pt x="705" y="36"/>
                </a:lnTo>
                <a:lnTo>
                  <a:pt x="831" y="0"/>
                </a:lnTo>
                <a:lnTo>
                  <a:pt x="996" y="9"/>
                </a:lnTo>
                <a:lnTo>
                  <a:pt x="1131" y="9"/>
                </a:lnTo>
                <a:lnTo>
                  <a:pt x="1278" y="63"/>
                </a:lnTo>
                <a:lnTo>
                  <a:pt x="1296" y="54"/>
                </a:lnTo>
                <a:lnTo>
                  <a:pt x="1557" y="153"/>
                </a:lnTo>
                <a:lnTo>
                  <a:pt x="1854" y="279"/>
                </a:lnTo>
                <a:lnTo>
                  <a:pt x="1839" y="339"/>
                </a:lnTo>
                <a:lnTo>
                  <a:pt x="1560" y="219"/>
                </a:lnTo>
                <a:lnTo>
                  <a:pt x="1425" y="183"/>
                </a:lnTo>
                <a:lnTo>
                  <a:pt x="1248" y="192"/>
                </a:lnTo>
                <a:lnTo>
                  <a:pt x="1101" y="228"/>
                </a:lnTo>
                <a:lnTo>
                  <a:pt x="948" y="264"/>
                </a:lnTo>
                <a:lnTo>
                  <a:pt x="813" y="312"/>
                </a:lnTo>
                <a:lnTo>
                  <a:pt x="669" y="399"/>
                </a:lnTo>
                <a:lnTo>
                  <a:pt x="558" y="489"/>
                </a:lnTo>
                <a:lnTo>
                  <a:pt x="474" y="525"/>
                </a:lnTo>
                <a:lnTo>
                  <a:pt x="408" y="549"/>
                </a:lnTo>
                <a:lnTo>
                  <a:pt x="270" y="591"/>
                </a:lnTo>
                <a:lnTo>
                  <a:pt x="195" y="633"/>
                </a:lnTo>
                <a:lnTo>
                  <a:pt x="111" y="768"/>
                </a:lnTo>
                <a:lnTo>
                  <a:pt x="0" y="724"/>
                </a:lnTo>
                <a:close/>
              </a:path>
            </a:pathLst>
          </a:custGeom>
          <a:solidFill>
            <a:srgbClr val="FFFF00">
              <a:alpha val="8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747" name="Freeform 3"/>
          <p:cNvSpPr>
            <a:spLocks/>
          </p:cNvSpPr>
          <p:nvPr/>
        </p:nvSpPr>
        <p:spPr bwMode="auto">
          <a:xfrm>
            <a:off x="909638" y="2566988"/>
            <a:ext cx="2847975" cy="2333625"/>
          </a:xfrm>
          <a:custGeom>
            <a:avLst/>
            <a:gdLst>
              <a:gd name="T0" fmla="*/ 0 w 1794"/>
              <a:gd name="T1" fmla="*/ 1440 h 1470"/>
              <a:gd name="T2" fmla="*/ 42 w 1794"/>
              <a:gd name="T3" fmla="*/ 1422 h 1470"/>
              <a:gd name="T4" fmla="*/ 102 w 1794"/>
              <a:gd name="T5" fmla="*/ 1239 h 1470"/>
              <a:gd name="T6" fmla="*/ 186 w 1794"/>
              <a:gd name="T7" fmla="*/ 954 h 1470"/>
              <a:gd name="T8" fmla="*/ 360 w 1794"/>
              <a:gd name="T9" fmla="*/ 405 h 1470"/>
              <a:gd name="T10" fmla="*/ 510 w 1794"/>
              <a:gd name="T11" fmla="*/ 192 h 1470"/>
              <a:gd name="T12" fmla="*/ 660 w 1794"/>
              <a:gd name="T13" fmla="*/ 0 h 1470"/>
              <a:gd name="T14" fmla="*/ 786 w 1794"/>
              <a:gd name="T15" fmla="*/ 339 h 1470"/>
              <a:gd name="T16" fmla="*/ 936 w 1794"/>
              <a:gd name="T17" fmla="*/ 576 h 1470"/>
              <a:gd name="T18" fmla="*/ 1071 w 1794"/>
              <a:gd name="T19" fmla="*/ 786 h 1470"/>
              <a:gd name="T20" fmla="*/ 1212 w 1794"/>
              <a:gd name="T21" fmla="*/ 1011 h 1470"/>
              <a:gd name="T22" fmla="*/ 1500 w 1794"/>
              <a:gd name="T23" fmla="*/ 1260 h 1470"/>
              <a:gd name="T24" fmla="*/ 1578 w 1794"/>
              <a:gd name="T25" fmla="*/ 1281 h 1470"/>
              <a:gd name="T26" fmla="*/ 1794 w 1794"/>
              <a:gd name="T27" fmla="*/ 1374 h 1470"/>
              <a:gd name="T28" fmla="*/ 1647 w 1794"/>
              <a:gd name="T29" fmla="*/ 1380 h 1470"/>
              <a:gd name="T30" fmla="*/ 1473 w 1794"/>
              <a:gd name="T31" fmla="*/ 1377 h 1470"/>
              <a:gd name="T32" fmla="*/ 1212 w 1794"/>
              <a:gd name="T33" fmla="*/ 1260 h 1470"/>
              <a:gd name="T34" fmla="*/ 1071 w 1794"/>
              <a:gd name="T35" fmla="*/ 1176 h 1470"/>
              <a:gd name="T36" fmla="*/ 915 w 1794"/>
              <a:gd name="T37" fmla="*/ 1098 h 1470"/>
              <a:gd name="T38" fmla="*/ 774 w 1794"/>
              <a:gd name="T39" fmla="*/ 1038 h 1470"/>
              <a:gd name="T40" fmla="*/ 630 w 1794"/>
              <a:gd name="T41" fmla="*/ 1062 h 1470"/>
              <a:gd name="T42" fmla="*/ 456 w 1794"/>
              <a:gd name="T43" fmla="*/ 1092 h 1470"/>
              <a:gd name="T44" fmla="*/ 318 w 1794"/>
              <a:gd name="T45" fmla="*/ 1146 h 1470"/>
              <a:gd name="T46" fmla="*/ 246 w 1794"/>
              <a:gd name="T47" fmla="*/ 1224 h 1470"/>
              <a:gd name="T48" fmla="*/ 141 w 1794"/>
              <a:gd name="T49" fmla="*/ 1362 h 1470"/>
              <a:gd name="T50" fmla="*/ 93 w 1794"/>
              <a:gd name="T51" fmla="*/ 1434 h 1470"/>
              <a:gd name="T52" fmla="*/ 30 w 1794"/>
              <a:gd name="T53" fmla="*/ 1470 h 1470"/>
              <a:gd name="T54" fmla="*/ 0 w 1794"/>
              <a:gd name="T55" fmla="*/ 14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94" h="1470">
                <a:moveTo>
                  <a:pt x="0" y="1440"/>
                </a:moveTo>
                <a:lnTo>
                  <a:pt x="42" y="1422"/>
                </a:lnTo>
                <a:lnTo>
                  <a:pt x="102" y="1239"/>
                </a:lnTo>
                <a:lnTo>
                  <a:pt x="186" y="954"/>
                </a:lnTo>
                <a:lnTo>
                  <a:pt x="360" y="405"/>
                </a:lnTo>
                <a:lnTo>
                  <a:pt x="510" y="192"/>
                </a:lnTo>
                <a:lnTo>
                  <a:pt x="660" y="0"/>
                </a:lnTo>
                <a:lnTo>
                  <a:pt x="786" y="339"/>
                </a:lnTo>
                <a:lnTo>
                  <a:pt x="936" y="576"/>
                </a:lnTo>
                <a:lnTo>
                  <a:pt x="1071" y="786"/>
                </a:lnTo>
                <a:lnTo>
                  <a:pt x="1212" y="1011"/>
                </a:lnTo>
                <a:lnTo>
                  <a:pt x="1500" y="1260"/>
                </a:lnTo>
                <a:lnTo>
                  <a:pt x="1578" y="1281"/>
                </a:lnTo>
                <a:lnTo>
                  <a:pt x="1794" y="1374"/>
                </a:lnTo>
                <a:lnTo>
                  <a:pt x="1647" y="1380"/>
                </a:lnTo>
                <a:lnTo>
                  <a:pt x="1473" y="1377"/>
                </a:lnTo>
                <a:lnTo>
                  <a:pt x="1212" y="1260"/>
                </a:lnTo>
                <a:lnTo>
                  <a:pt x="1071" y="1176"/>
                </a:lnTo>
                <a:lnTo>
                  <a:pt x="915" y="1098"/>
                </a:lnTo>
                <a:lnTo>
                  <a:pt x="774" y="1038"/>
                </a:lnTo>
                <a:lnTo>
                  <a:pt x="630" y="1062"/>
                </a:lnTo>
                <a:lnTo>
                  <a:pt x="456" y="1092"/>
                </a:lnTo>
                <a:lnTo>
                  <a:pt x="318" y="1146"/>
                </a:lnTo>
                <a:lnTo>
                  <a:pt x="246" y="1224"/>
                </a:lnTo>
                <a:lnTo>
                  <a:pt x="141" y="1362"/>
                </a:lnTo>
                <a:lnTo>
                  <a:pt x="93" y="1434"/>
                </a:lnTo>
                <a:lnTo>
                  <a:pt x="30" y="1470"/>
                </a:lnTo>
                <a:lnTo>
                  <a:pt x="0" y="1440"/>
                </a:lnTo>
                <a:close/>
              </a:path>
            </a:pathLst>
          </a:custGeom>
          <a:solidFill>
            <a:srgbClr val="FFFF00">
              <a:alpha val="8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748" name="Text Box 4"/>
          <p:cNvSpPr txBox="1">
            <a:spLocks noChangeArrowheads="1"/>
          </p:cNvSpPr>
          <p:nvPr/>
        </p:nvSpPr>
        <p:spPr bwMode="auto">
          <a:xfrm>
            <a:off x="6259490" y="5257800"/>
            <a:ext cx="11208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en-GB" b="1" dirty="0">
                <a:latin typeface="Times New Roman" pitchFamily="18" charset="0"/>
                <a:cs typeface="Times New Roman" pitchFamily="18" charset="0"/>
              </a:rPr>
              <a:t>time</a:t>
            </a:r>
            <a:r>
              <a:rPr lang="en-US" b="1" dirty="0">
                <a:latin typeface="Times New Roman" pitchFamily="18" charset="0"/>
                <a:cs typeface="Times New Roman" pitchFamily="18" charset="0"/>
              </a:rPr>
              <a:t>, min</a:t>
            </a:r>
          </a:p>
        </p:txBody>
      </p:sp>
      <p:sp>
        <p:nvSpPr>
          <p:cNvPr id="159749" name="Text Box 5"/>
          <p:cNvSpPr txBox="1">
            <a:spLocks noChangeArrowheads="1"/>
          </p:cNvSpPr>
          <p:nvPr/>
        </p:nvSpPr>
        <p:spPr bwMode="auto">
          <a:xfrm rot="16200000">
            <a:off x="3584575" y="3384550"/>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1" dirty="0">
                <a:cs typeface="Arial" pitchFamily="34" charset="0"/>
              </a:rPr>
              <a:t>IR </a:t>
            </a:r>
            <a:r>
              <a:rPr lang="en-US" sz="1600" b="1" dirty="0">
                <a:latin typeface="Times New Roman" pitchFamily="18" charset="0"/>
                <a:cs typeface="Times New Roman" pitchFamily="18" charset="0"/>
              </a:rPr>
              <a:t>Insulin</a:t>
            </a:r>
            <a:r>
              <a:rPr lang="en-US" sz="1600" b="1" dirty="0">
                <a:cs typeface="Arial" pitchFamily="34" charset="0"/>
              </a:rPr>
              <a:t>, </a:t>
            </a:r>
            <a:r>
              <a:rPr lang="en-US" sz="1600" b="1" dirty="0" err="1">
                <a:latin typeface="Times New Roman" pitchFamily="18" charset="0"/>
                <a:cs typeface="Times New Roman" pitchFamily="18" charset="0"/>
              </a:rPr>
              <a:t>mU</a:t>
            </a:r>
            <a:r>
              <a:rPr lang="en-US" sz="1600" b="1" dirty="0">
                <a:latin typeface="Times New Roman" pitchFamily="18" charset="0"/>
                <a:cs typeface="Times New Roman" pitchFamily="18" charset="0"/>
              </a:rPr>
              <a:t>/L</a:t>
            </a:r>
          </a:p>
        </p:txBody>
      </p:sp>
      <p:sp>
        <p:nvSpPr>
          <p:cNvPr id="159750" name="Text Box 6"/>
          <p:cNvSpPr txBox="1">
            <a:spLocks noChangeArrowheads="1"/>
          </p:cNvSpPr>
          <p:nvPr/>
        </p:nvSpPr>
        <p:spPr bwMode="auto">
          <a:xfrm rot="-16200000">
            <a:off x="8447088" y="3341833"/>
            <a:ext cx="850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1600" b="1" dirty="0" err="1">
                <a:latin typeface="Times New Roman" pitchFamily="18" charset="0"/>
                <a:cs typeface="Times New Roman" pitchFamily="18" charset="0"/>
              </a:rPr>
              <a:t>nmol</a:t>
            </a:r>
            <a:r>
              <a:rPr lang="en-US" sz="1600" b="1" dirty="0">
                <a:latin typeface="Times New Roman" pitchFamily="18" charset="0"/>
                <a:cs typeface="Times New Roman" pitchFamily="18" charset="0"/>
              </a:rPr>
              <a:t>/L</a:t>
            </a:r>
          </a:p>
        </p:txBody>
      </p:sp>
      <p:grpSp>
        <p:nvGrpSpPr>
          <p:cNvPr id="159751" name="Group 7"/>
          <p:cNvGrpSpPr>
            <a:grpSpLocks/>
          </p:cNvGrpSpPr>
          <p:nvPr/>
        </p:nvGrpSpPr>
        <p:grpSpPr bwMode="auto">
          <a:xfrm>
            <a:off x="8507404" y="2024063"/>
            <a:ext cx="212724" cy="2944813"/>
            <a:chOff x="2511" y="1275"/>
            <a:chExt cx="134" cy="1855"/>
          </a:xfrm>
        </p:grpSpPr>
        <p:sp>
          <p:nvSpPr>
            <p:cNvPr id="159752" name="Text Box 8"/>
            <p:cNvSpPr txBox="1">
              <a:spLocks noChangeArrowheads="1"/>
            </p:cNvSpPr>
            <p:nvPr/>
          </p:nvSpPr>
          <p:spPr bwMode="auto">
            <a:xfrm>
              <a:off x="2511" y="1275"/>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0.6</a:t>
              </a:r>
            </a:p>
          </p:txBody>
        </p:sp>
        <p:sp>
          <p:nvSpPr>
            <p:cNvPr id="159753" name="Text Box 9"/>
            <p:cNvSpPr txBox="1">
              <a:spLocks noChangeArrowheads="1"/>
            </p:cNvSpPr>
            <p:nvPr/>
          </p:nvSpPr>
          <p:spPr bwMode="auto">
            <a:xfrm>
              <a:off x="2511" y="1563"/>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0.5</a:t>
              </a:r>
            </a:p>
          </p:txBody>
        </p:sp>
        <p:sp>
          <p:nvSpPr>
            <p:cNvPr id="159754" name="Text Box 10"/>
            <p:cNvSpPr txBox="1">
              <a:spLocks noChangeArrowheads="1"/>
            </p:cNvSpPr>
            <p:nvPr/>
          </p:nvSpPr>
          <p:spPr bwMode="auto">
            <a:xfrm>
              <a:off x="2511" y="1851"/>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0.4</a:t>
              </a:r>
            </a:p>
          </p:txBody>
        </p:sp>
        <p:sp>
          <p:nvSpPr>
            <p:cNvPr id="159755" name="Text Box 11"/>
            <p:cNvSpPr txBox="1">
              <a:spLocks noChangeArrowheads="1"/>
            </p:cNvSpPr>
            <p:nvPr/>
          </p:nvSpPr>
          <p:spPr bwMode="auto">
            <a:xfrm>
              <a:off x="2511" y="2139"/>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0.3</a:t>
              </a:r>
            </a:p>
          </p:txBody>
        </p:sp>
        <p:sp>
          <p:nvSpPr>
            <p:cNvPr id="159756" name="Text Box 12"/>
            <p:cNvSpPr txBox="1">
              <a:spLocks noChangeArrowheads="1"/>
            </p:cNvSpPr>
            <p:nvPr/>
          </p:nvSpPr>
          <p:spPr bwMode="auto">
            <a:xfrm>
              <a:off x="2511" y="2427"/>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0.2</a:t>
              </a:r>
            </a:p>
          </p:txBody>
        </p:sp>
        <p:sp>
          <p:nvSpPr>
            <p:cNvPr id="159757" name="Text Box 13"/>
            <p:cNvSpPr txBox="1">
              <a:spLocks noChangeArrowheads="1"/>
            </p:cNvSpPr>
            <p:nvPr/>
          </p:nvSpPr>
          <p:spPr bwMode="auto">
            <a:xfrm>
              <a:off x="2511" y="2715"/>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0.1</a:t>
              </a:r>
            </a:p>
          </p:txBody>
        </p:sp>
        <p:sp>
          <p:nvSpPr>
            <p:cNvPr id="159758" name="Text Box 14"/>
            <p:cNvSpPr txBox="1">
              <a:spLocks noChangeArrowheads="1"/>
            </p:cNvSpPr>
            <p:nvPr/>
          </p:nvSpPr>
          <p:spPr bwMode="auto">
            <a:xfrm>
              <a:off x="2511" y="3014"/>
              <a:ext cx="5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a:t>
              </a:r>
            </a:p>
          </p:txBody>
        </p:sp>
      </p:grpSp>
      <p:grpSp>
        <p:nvGrpSpPr>
          <p:cNvPr id="159759" name="Group 15"/>
          <p:cNvGrpSpPr>
            <a:grpSpLocks/>
          </p:cNvGrpSpPr>
          <p:nvPr/>
        </p:nvGrpSpPr>
        <p:grpSpPr bwMode="auto">
          <a:xfrm>
            <a:off x="5014913" y="2103438"/>
            <a:ext cx="169862" cy="2897188"/>
            <a:chOff x="311" y="1325"/>
            <a:chExt cx="107" cy="1825"/>
          </a:xfrm>
        </p:grpSpPr>
        <p:sp>
          <p:nvSpPr>
            <p:cNvPr id="159760" name="Text Box 16"/>
            <p:cNvSpPr txBox="1">
              <a:spLocks noChangeArrowheads="1"/>
            </p:cNvSpPr>
            <p:nvPr/>
          </p:nvSpPr>
          <p:spPr bwMode="auto">
            <a:xfrm>
              <a:off x="311" y="1325"/>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80</a:t>
              </a:r>
            </a:p>
          </p:txBody>
        </p:sp>
        <p:sp>
          <p:nvSpPr>
            <p:cNvPr id="159761" name="Text Box 17"/>
            <p:cNvSpPr txBox="1">
              <a:spLocks noChangeArrowheads="1"/>
            </p:cNvSpPr>
            <p:nvPr/>
          </p:nvSpPr>
          <p:spPr bwMode="auto">
            <a:xfrm>
              <a:off x="311" y="1763"/>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60</a:t>
              </a:r>
            </a:p>
          </p:txBody>
        </p:sp>
        <p:sp>
          <p:nvSpPr>
            <p:cNvPr id="159762" name="Text Box 18"/>
            <p:cNvSpPr txBox="1">
              <a:spLocks noChangeArrowheads="1"/>
            </p:cNvSpPr>
            <p:nvPr/>
          </p:nvSpPr>
          <p:spPr bwMode="auto">
            <a:xfrm>
              <a:off x="311" y="2183"/>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a:cs typeface="Arial" pitchFamily="34" charset="0"/>
                </a:rPr>
                <a:t>40</a:t>
              </a:r>
            </a:p>
          </p:txBody>
        </p:sp>
        <p:sp>
          <p:nvSpPr>
            <p:cNvPr id="159763" name="Text Box 19"/>
            <p:cNvSpPr txBox="1">
              <a:spLocks noChangeArrowheads="1"/>
            </p:cNvSpPr>
            <p:nvPr/>
          </p:nvSpPr>
          <p:spPr bwMode="auto">
            <a:xfrm>
              <a:off x="311" y="2609"/>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a:cs typeface="Arial" pitchFamily="34" charset="0"/>
                </a:rPr>
                <a:t>20</a:t>
              </a:r>
            </a:p>
          </p:txBody>
        </p:sp>
        <p:sp>
          <p:nvSpPr>
            <p:cNvPr id="159764" name="Text Box 20"/>
            <p:cNvSpPr txBox="1">
              <a:spLocks noChangeArrowheads="1"/>
            </p:cNvSpPr>
            <p:nvPr/>
          </p:nvSpPr>
          <p:spPr bwMode="auto">
            <a:xfrm>
              <a:off x="334" y="3034"/>
              <a:ext cx="5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0</a:t>
              </a:r>
            </a:p>
          </p:txBody>
        </p:sp>
      </p:grpSp>
      <p:grpSp>
        <p:nvGrpSpPr>
          <p:cNvPr id="159765" name="Group 21"/>
          <p:cNvGrpSpPr>
            <a:grpSpLocks/>
          </p:cNvGrpSpPr>
          <p:nvPr/>
        </p:nvGrpSpPr>
        <p:grpSpPr bwMode="auto">
          <a:xfrm>
            <a:off x="5194300" y="2152650"/>
            <a:ext cx="3267075" cy="2886075"/>
            <a:chOff x="424" y="1356"/>
            <a:chExt cx="2058" cy="1818"/>
          </a:xfrm>
        </p:grpSpPr>
        <p:grpSp>
          <p:nvGrpSpPr>
            <p:cNvPr id="159766" name="Group 22"/>
            <p:cNvGrpSpPr>
              <a:grpSpLocks/>
            </p:cNvGrpSpPr>
            <p:nvPr/>
          </p:nvGrpSpPr>
          <p:grpSpPr bwMode="auto">
            <a:xfrm>
              <a:off x="2416" y="1356"/>
              <a:ext cx="63" cy="1811"/>
              <a:chOff x="2416" y="1356"/>
              <a:chExt cx="63" cy="1811"/>
            </a:xfrm>
          </p:grpSpPr>
          <p:sp>
            <p:nvSpPr>
              <p:cNvPr id="159767" name="Line 23"/>
              <p:cNvSpPr>
                <a:spLocks noChangeShapeType="1"/>
              </p:cNvSpPr>
              <p:nvPr/>
            </p:nvSpPr>
            <p:spPr bwMode="auto">
              <a:xfrm flipV="1">
                <a:off x="2476" y="1362"/>
                <a:ext cx="1" cy="1805"/>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68" name="Line 24"/>
              <p:cNvSpPr>
                <a:spLocks noChangeShapeType="1"/>
              </p:cNvSpPr>
              <p:nvPr/>
            </p:nvSpPr>
            <p:spPr bwMode="auto">
              <a:xfrm flipH="1">
                <a:off x="2422" y="1620"/>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69" name="Line 25"/>
              <p:cNvSpPr>
                <a:spLocks noChangeShapeType="1"/>
              </p:cNvSpPr>
              <p:nvPr/>
            </p:nvSpPr>
            <p:spPr bwMode="auto">
              <a:xfrm flipH="1">
                <a:off x="2416" y="1908"/>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0" name="Line 26"/>
              <p:cNvSpPr>
                <a:spLocks noChangeShapeType="1"/>
              </p:cNvSpPr>
              <p:nvPr/>
            </p:nvSpPr>
            <p:spPr bwMode="auto">
              <a:xfrm flipH="1">
                <a:off x="2425" y="2201"/>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1" name="Line 27"/>
              <p:cNvSpPr>
                <a:spLocks noChangeShapeType="1"/>
              </p:cNvSpPr>
              <p:nvPr/>
            </p:nvSpPr>
            <p:spPr bwMode="auto">
              <a:xfrm flipH="1">
                <a:off x="2425" y="2501"/>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2" name="Line 28"/>
              <p:cNvSpPr>
                <a:spLocks noChangeShapeType="1"/>
              </p:cNvSpPr>
              <p:nvPr/>
            </p:nvSpPr>
            <p:spPr bwMode="auto">
              <a:xfrm flipH="1">
                <a:off x="2422" y="2789"/>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3" name="Line 29"/>
              <p:cNvSpPr>
                <a:spLocks noChangeShapeType="1"/>
              </p:cNvSpPr>
              <p:nvPr/>
            </p:nvSpPr>
            <p:spPr bwMode="auto">
              <a:xfrm flipH="1">
                <a:off x="2428" y="3078"/>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4" name="Line 30"/>
              <p:cNvSpPr>
                <a:spLocks noChangeShapeType="1"/>
              </p:cNvSpPr>
              <p:nvPr/>
            </p:nvSpPr>
            <p:spPr bwMode="auto">
              <a:xfrm flipH="1">
                <a:off x="2422" y="1356"/>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59775" name="Group 31"/>
            <p:cNvGrpSpPr>
              <a:grpSpLocks/>
            </p:cNvGrpSpPr>
            <p:nvPr/>
          </p:nvGrpSpPr>
          <p:grpSpPr bwMode="auto">
            <a:xfrm>
              <a:off x="424" y="1364"/>
              <a:ext cx="2058" cy="1810"/>
              <a:chOff x="424" y="1364"/>
              <a:chExt cx="2058" cy="1810"/>
            </a:xfrm>
          </p:grpSpPr>
          <p:grpSp>
            <p:nvGrpSpPr>
              <p:cNvPr id="159776" name="Group 32"/>
              <p:cNvGrpSpPr>
                <a:grpSpLocks/>
              </p:cNvGrpSpPr>
              <p:nvPr/>
            </p:nvGrpSpPr>
            <p:grpSpPr bwMode="auto">
              <a:xfrm>
                <a:off x="424" y="1364"/>
                <a:ext cx="63" cy="1805"/>
                <a:chOff x="424" y="1364"/>
                <a:chExt cx="63" cy="1805"/>
              </a:xfrm>
            </p:grpSpPr>
            <p:sp>
              <p:nvSpPr>
                <p:cNvPr id="159777" name="Line 33"/>
                <p:cNvSpPr>
                  <a:spLocks noChangeShapeType="1"/>
                </p:cNvSpPr>
                <p:nvPr/>
              </p:nvSpPr>
              <p:spPr bwMode="auto">
                <a:xfrm flipH="1">
                  <a:off x="427" y="2250"/>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78" name="Line 34"/>
                <p:cNvSpPr>
                  <a:spLocks noChangeShapeType="1"/>
                </p:cNvSpPr>
                <p:nvPr/>
              </p:nvSpPr>
              <p:spPr bwMode="auto">
                <a:xfrm flipV="1">
                  <a:off x="434" y="1364"/>
                  <a:ext cx="1" cy="1805"/>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79" name="Line 35"/>
                <p:cNvSpPr>
                  <a:spLocks noChangeShapeType="1"/>
                </p:cNvSpPr>
                <p:nvPr/>
              </p:nvSpPr>
              <p:spPr bwMode="auto">
                <a:xfrm flipH="1">
                  <a:off x="427" y="266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0" name="Line 36"/>
                <p:cNvSpPr>
                  <a:spLocks noChangeShapeType="1"/>
                </p:cNvSpPr>
                <p:nvPr/>
              </p:nvSpPr>
              <p:spPr bwMode="auto">
                <a:xfrm flipH="1">
                  <a:off x="427" y="1608"/>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1" name="Line 37"/>
                <p:cNvSpPr>
                  <a:spLocks noChangeShapeType="1"/>
                </p:cNvSpPr>
                <p:nvPr/>
              </p:nvSpPr>
              <p:spPr bwMode="auto">
                <a:xfrm flipH="1">
                  <a:off x="434" y="1391"/>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2" name="Line 38"/>
                <p:cNvSpPr>
                  <a:spLocks noChangeShapeType="1"/>
                </p:cNvSpPr>
                <p:nvPr/>
              </p:nvSpPr>
              <p:spPr bwMode="auto">
                <a:xfrm flipH="1">
                  <a:off x="424" y="182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3" name="Line 39"/>
                <p:cNvSpPr>
                  <a:spLocks noChangeShapeType="1"/>
                </p:cNvSpPr>
                <p:nvPr/>
              </p:nvSpPr>
              <p:spPr bwMode="auto">
                <a:xfrm flipH="1">
                  <a:off x="430" y="2040"/>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4" name="Line 40"/>
                <p:cNvSpPr>
                  <a:spLocks noChangeShapeType="1"/>
                </p:cNvSpPr>
                <p:nvPr/>
              </p:nvSpPr>
              <p:spPr bwMode="auto">
                <a:xfrm flipH="1">
                  <a:off x="430" y="245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5" name="Line 41"/>
                <p:cNvSpPr>
                  <a:spLocks noChangeShapeType="1"/>
                </p:cNvSpPr>
                <p:nvPr/>
              </p:nvSpPr>
              <p:spPr bwMode="auto">
                <a:xfrm flipH="1">
                  <a:off x="430" y="3089"/>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6" name="Line 42"/>
                <p:cNvSpPr>
                  <a:spLocks noChangeShapeType="1"/>
                </p:cNvSpPr>
                <p:nvPr/>
              </p:nvSpPr>
              <p:spPr bwMode="auto">
                <a:xfrm flipH="1">
                  <a:off x="436" y="287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159787" name="Group 43"/>
              <p:cNvGrpSpPr>
                <a:grpSpLocks/>
              </p:cNvGrpSpPr>
              <p:nvPr/>
            </p:nvGrpSpPr>
            <p:grpSpPr bwMode="auto">
              <a:xfrm>
                <a:off x="430" y="3110"/>
                <a:ext cx="2052" cy="64"/>
                <a:chOff x="430" y="3114"/>
                <a:chExt cx="2052" cy="64"/>
              </a:xfrm>
            </p:grpSpPr>
            <p:sp>
              <p:nvSpPr>
                <p:cNvPr id="159788" name="Line 44"/>
                <p:cNvSpPr>
                  <a:spLocks noChangeShapeType="1"/>
                </p:cNvSpPr>
                <p:nvPr/>
              </p:nvSpPr>
              <p:spPr bwMode="auto">
                <a:xfrm>
                  <a:off x="2354"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89" name="Line 45"/>
                <p:cNvSpPr>
                  <a:spLocks noChangeShapeType="1"/>
                </p:cNvSpPr>
                <p:nvPr/>
              </p:nvSpPr>
              <p:spPr bwMode="auto">
                <a:xfrm>
                  <a:off x="2211"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0" name="Line 46"/>
                <p:cNvSpPr>
                  <a:spLocks noChangeShapeType="1"/>
                </p:cNvSpPr>
                <p:nvPr/>
              </p:nvSpPr>
              <p:spPr bwMode="auto">
                <a:xfrm>
                  <a:off x="2074"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1" name="Line 47"/>
                <p:cNvSpPr>
                  <a:spLocks noChangeShapeType="1"/>
                </p:cNvSpPr>
                <p:nvPr/>
              </p:nvSpPr>
              <p:spPr bwMode="auto">
                <a:xfrm>
                  <a:off x="1930"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2" name="Line 48"/>
                <p:cNvSpPr>
                  <a:spLocks noChangeShapeType="1"/>
                </p:cNvSpPr>
                <p:nvPr/>
              </p:nvSpPr>
              <p:spPr bwMode="auto">
                <a:xfrm>
                  <a:off x="1786"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3" name="Line 49"/>
                <p:cNvSpPr>
                  <a:spLocks noChangeShapeType="1"/>
                </p:cNvSpPr>
                <p:nvPr/>
              </p:nvSpPr>
              <p:spPr bwMode="auto">
                <a:xfrm>
                  <a:off x="1636"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4" name="Line 50"/>
                <p:cNvSpPr>
                  <a:spLocks noChangeShapeType="1"/>
                </p:cNvSpPr>
                <p:nvPr/>
              </p:nvSpPr>
              <p:spPr bwMode="auto">
                <a:xfrm>
                  <a:off x="628"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5" name="Line 51"/>
                <p:cNvSpPr>
                  <a:spLocks noChangeShapeType="1"/>
                </p:cNvSpPr>
                <p:nvPr/>
              </p:nvSpPr>
              <p:spPr bwMode="auto">
                <a:xfrm>
                  <a:off x="921"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6" name="Line 52"/>
                <p:cNvSpPr>
                  <a:spLocks noChangeShapeType="1"/>
                </p:cNvSpPr>
                <p:nvPr/>
              </p:nvSpPr>
              <p:spPr bwMode="auto">
                <a:xfrm>
                  <a:off x="430" y="3174"/>
                  <a:ext cx="2052" cy="0"/>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797" name="Line 53"/>
                <p:cNvSpPr>
                  <a:spLocks noChangeShapeType="1"/>
                </p:cNvSpPr>
                <p:nvPr/>
              </p:nvSpPr>
              <p:spPr bwMode="auto">
                <a:xfrm>
                  <a:off x="1065"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8" name="Line 54"/>
                <p:cNvSpPr>
                  <a:spLocks noChangeShapeType="1"/>
                </p:cNvSpPr>
                <p:nvPr/>
              </p:nvSpPr>
              <p:spPr bwMode="auto">
                <a:xfrm>
                  <a:off x="771"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799" name="Line 55"/>
                <p:cNvSpPr>
                  <a:spLocks noChangeShapeType="1"/>
                </p:cNvSpPr>
                <p:nvPr/>
              </p:nvSpPr>
              <p:spPr bwMode="auto">
                <a:xfrm>
                  <a:off x="1348"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800" name="Line 56"/>
                <p:cNvSpPr>
                  <a:spLocks noChangeShapeType="1"/>
                </p:cNvSpPr>
                <p:nvPr/>
              </p:nvSpPr>
              <p:spPr bwMode="auto">
                <a:xfrm>
                  <a:off x="1491"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9801" name="Line 57"/>
                <p:cNvSpPr>
                  <a:spLocks noChangeShapeType="1"/>
                </p:cNvSpPr>
                <p:nvPr/>
              </p:nvSpPr>
              <p:spPr bwMode="auto">
                <a:xfrm>
                  <a:off x="1204"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159802" name="Text Box 58"/>
          <p:cNvSpPr txBox="1">
            <a:spLocks noChangeArrowheads="1"/>
          </p:cNvSpPr>
          <p:nvPr/>
        </p:nvSpPr>
        <p:spPr bwMode="auto">
          <a:xfrm>
            <a:off x="8130736" y="5107524"/>
            <a:ext cx="25487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180</a:t>
            </a:r>
          </a:p>
        </p:txBody>
      </p:sp>
      <p:sp>
        <p:nvSpPr>
          <p:cNvPr id="159803" name="Text Box 59"/>
          <p:cNvSpPr txBox="1">
            <a:spLocks noChangeArrowheads="1"/>
          </p:cNvSpPr>
          <p:nvPr/>
        </p:nvSpPr>
        <p:spPr bwMode="auto">
          <a:xfrm>
            <a:off x="6359498" y="5107524"/>
            <a:ext cx="16991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60</a:t>
            </a:r>
          </a:p>
        </p:txBody>
      </p:sp>
      <p:sp>
        <p:nvSpPr>
          <p:cNvPr id="159804" name="Text Box 60"/>
          <p:cNvSpPr txBox="1">
            <a:spLocks noChangeArrowheads="1"/>
          </p:cNvSpPr>
          <p:nvPr/>
        </p:nvSpPr>
        <p:spPr bwMode="auto">
          <a:xfrm>
            <a:off x="7235386" y="5107524"/>
            <a:ext cx="25487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120</a:t>
            </a:r>
          </a:p>
        </p:txBody>
      </p:sp>
      <p:sp>
        <p:nvSpPr>
          <p:cNvPr id="159805" name="Text Box 61"/>
          <p:cNvSpPr txBox="1">
            <a:spLocks noChangeArrowheads="1"/>
          </p:cNvSpPr>
          <p:nvPr/>
        </p:nvSpPr>
        <p:spPr bwMode="auto">
          <a:xfrm>
            <a:off x="5485989" y="5107524"/>
            <a:ext cx="84960"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0</a:t>
            </a:r>
          </a:p>
        </p:txBody>
      </p:sp>
      <p:sp>
        <p:nvSpPr>
          <p:cNvPr id="159806" name="Rectangle 62"/>
          <p:cNvSpPr>
            <a:spLocks noGrp="1" noChangeArrowheads="1"/>
          </p:cNvSpPr>
          <p:nvPr>
            <p:ph type="title"/>
          </p:nvPr>
        </p:nvSpPr>
        <p:spPr>
          <a:xfrm>
            <a:off x="377630" y="279217"/>
            <a:ext cx="7772400" cy="1143000"/>
          </a:xfrm>
        </p:spPr>
        <p:txBody>
          <a:bodyPr/>
          <a:lstStyle/>
          <a:p>
            <a:r>
              <a:rPr lang="en-GB" sz="3200" dirty="0">
                <a:latin typeface="Times New Roman" pitchFamily="18" charset="0"/>
                <a:cs typeface="Times New Roman" pitchFamily="18" charset="0"/>
              </a:rPr>
              <a:t>Incretin effect in healthy people and people with DM2
</a:t>
            </a:r>
            <a:endParaRPr lang="en-US" sz="3200" dirty="0">
              <a:latin typeface="Times New Roman" pitchFamily="18" charset="0"/>
              <a:cs typeface="Times New Roman" pitchFamily="18" charset="0"/>
            </a:endParaRPr>
          </a:p>
        </p:txBody>
      </p:sp>
      <p:grpSp>
        <p:nvGrpSpPr>
          <p:cNvPr id="159807" name="Group 63"/>
          <p:cNvGrpSpPr>
            <a:grpSpLocks/>
          </p:cNvGrpSpPr>
          <p:nvPr/>
        </p:nvGrpSpPr>
        <p:grpSpPr bwMode="auto">
          <a:xfrm>
            <a:off x="815975" y="4152900"/>
            <a:ext cx="2971800" cy="762000"/>
            <a:chOff x="514" y="2616"/>
            <a:chExt cx="1872" cy="480"/>
          </a:xfrm>
        </p:grpSpPr>
        <p:sp>
          <p:nvSpPr>
            <p:cNvPr id="159808" name="Freeform 64"/>
            <p:cNvSpPr>
              <a:spLocks/>
            </p:cNvSpPr>
            <p:nvPr/>
          </p:nvSpPr>
          <p:spPr bwMode="auto">
            <a:xfrm>
              <a:off x="562" y="2616"/>
              <a:ext cx="1776" cy="480"/>
            </a:xfrm>
            <a:custGeom>
              <a:avLst/>
              <a:gdLst>
                <a:gd name="T0" fmla="*/ 0 w 1776"/>
                <a:gd name="T1" fmla="*/ 432 h 480"/>
                <a:gd name="T2" fmla="*/ 96 w 1776"/>
                <a:gd name="T3" fmla="*/ 432 h 480"/>
                <a:gd name="T4" fmla="*/ 336 w 1776"/>
                <a:gd name="T5" fmla="*/ 144 h 480"/>
                <a:gd name="T6" fmla="*/ 720 w 1776"/>
                <a:gd name="T7" fmla="*/ 48 h 480"/>
                <a:gd name="T8" fmla="*/ 816 w 1776"/>
                <a:gd name="T9" fmla="*/ 48 h 480"/>
                <a:gd name="T10" fmla="*/ 1392 w 1776"/>
                <a:gd name="T11" fmla="*/ 336 h 480"/>
                <a:gd name="T12" fmla="*/ 1488 w 1776"/>
                <a:gd name="T13" fmla="*/ 384 h 480"/>
                <a:gd name="T14" fmla="*/ 1776 w 1776"/>
                <a:gd name="T15" fmla="*/ 384 h 4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6" h="480">
                  <a:moveTo>
                    <a:pt x="0" y="432"/>
                  </a:moveTo>
                  <a:cubicBezTo>
                    <a:pt x="20" y="456"/>
                    <a:pt x="40" y="480"/>
                    <a:pt x="96" y="432"/>
                  </a:cubicBezTo>
                  <a:cubicBezTo>
                    <a:pt x="152" y="384"/>
                    <a:pt x="232" y="208"/>
                    <a:pt x="336" y="144"/>
                  </a:cubicBezTo>
                  <a:cubicBezTo>
                    <a:pt x="440" y="80"/>
                    <a:pt x="640" y="64"/>
                    <a:pt x="720" y="48"/>
                  </a:cubicBezTo>
                  <a:cubicBezTo>
                    <a:pt x="800" y="32"/>
                    <a:pt x="704" y="0"/>
                    <a:pt x="816" y="48"/>
                  </a:cubicBezTo>
                  <a:cubicBezTo>
                    <a:pt x="928" y="96"/>
                    <a:pt x="1280" y="280"/>
                    <a:pt x="1392" y="336"/>
                  </a:cubicBezTo>
                  <a:cubicBezTo>
                    <a:pt x="1504" y="392"/>
                    <a:pt x="1424" y="376"/>
                    <a:pt x="1488" y="384"/>
                  </a:cubicBezTo>
                  <a:cubicBezTo>
                    <a:pt x="1552" y="392"/>
                    <a:pt x="1728" y="384"/>
                    <a:pt x="1776" y="384"/>
                  </a:cubicBezTo>
                </a:path>
              </a:pathLst>
            </a:custGeom>
            <a:noFill/>
            <a:ln w="19050" cap="flat" cmpd="sng">
              <a:solidFill>
                <a:schemeClr val="hlink"/>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09" name="Group 65"/>
            <p:cNvGrpSpPr>
              <a:grpSpLocks/>
            </p:cNvGrpSpPr>
            <p:nvPr/>
          </p:nvGrpSpPr>
          <p:grpSpPr bwMode="auto">
            <a:xfrm>
              <a:off x="1330" y="2646"/>
              <a:ext cx="48" cy="144"/>
              <a:chOff x="1728" y="3600"/>
              <a:chExt cx="48" cy="144"/>
            </a:xfrm>
          </p:grpSpPr>
          <p:sp>
            <p:nvSpPr>
              <p:cNvPr id="159810" name="Line 66"/>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11" name="Group 67"/>
              <p:cNvGrpSpPr>
                <a:grpSpLocks/>
              </p:cNvGrpSpPr>
              <p:nvPr/>
            </p:nvGrpSpPr>
            <p:grpSpPr bwMode="auto">
              <a:xfrm>
                <a:off x="1728" y="3600"/>
                <a:ext cx="48" cy="144"/>
                <a:chOff x="1728" y="2256"/>
                <a:chExt cx="48" cy="144"/>
              </a:xfrm>
            </p:grpSpPr>
            <p:sp>
              <p:nvSpPr>
                <p:cNvPr id="159812" name="Oval 68"/>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13" name="Line 69"/>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814" name="Group 70"/>
            <p:cNvGrpSpPr>
              <a:grpSpLocks/>
            </p:cNvGrpSpPr>
            <p:nvPr/>
          </p:nvGrpSpPr>
          <p:grpSpPr bwMode="auto">
            <a:xfrm>
              <a:off x="1480" y="2718"/>
              <a:ext cx="48" cy="144"/>
              <a:chOff x="1728" y="3600"/>
              <a:chExt cx="48" cy="144"/>
            </a:xfrm>
          </p:grpSpPr>
          <p:sp>
            <p:nvSpPr>
              <p:cNvPr id="159815" name="Line 71"/>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16" name="Group 72"/>
              <p:cNvGrpSpPr>
                <a:grpSpLocks/>
              </p:cNvGrpSpPr>
              <p:nvPr/>
            </p:nvGrpSpPr>
            <p:grpSpPr bwMode="auto">
              <a:xfrm>
                <a:off x="1728" y="3600"/>
                <a:ext cx="48" cy="144"/>
                <a:chOff x="1728" y="2256"/>
                <a:chExt cx="48" cy="144"/>
              </a:xfrm>
            </p:grpSpPr>
            <p:sp>
              <p:nvSpPr>
                <p:cNvPr id="159817" name="Oval 73"/>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18" name="Line 74"/>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819" name="Group 75"/>
            <p:cNvGrpSpPr>
              <a:grpSpLocks/>
            </p:cNvGrpSpPr>
            <p:nvPr/>
          </p:nvGrpSpPr>
          <p:grpSpPr bwMode="auto">
            <a:xfrm>
              <a:off x="1618" y="2802"/>
              <a:ext cx="48" cy="144"/>
              <a:chOff x="1728" y="3600"/>
              <a:chExt cx="48" cy="144"/>
            </a:xfrm>
          </p:grpSpPr>
          <p:sp>
            <p:nvSpPr>
              <p:cNvPr id="159820" name="Line 76"/>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21" name="Group 77"/>
              <p:cNvGrpSpPr>
                <a:grpSpLocks/>
              </p:cNvGrpSpPr>
              <p:nvPr/>
            </p:nvGrpSpPr>
            <p:grpSpPr bwMode="auto">
              <a:xfrm>
                <a:off x="1728" y="3600"/>
                <a:ext cx="48" cy="144"/>
                <a:chOff x="1728" y="2256"/>
                <a:chExt cx="48" cy="144"/>
              </a:xfrm>
            </p:grpSpPr>
            <p:sp>
              <p:nvSpPr>
                <p:cNvPr id="159822" name="Oval 78"/>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23" name="Line 79"/>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824" name="Group 80"/>
            <p:cNvGrpSpPr>
              <a:grpSpLocks/>
            </p:cNvGrpSpPr>
            <p:nvPr/>
          </p:nvGrpSpPr>
          <p:grpSpPr bwMode="auto">
            <a:xfrm>
              <a:off x="1181" y="2670"/>
              <a:ext cx="47" cy="141"/>
              <a:chOff x="1728" y="3600"/>
              <a:chExt cx="48" cy="144"/>
            </a:xfrm>
          </p:grpSpPr>
          <p:sp>
            <p:nvSpPr>
              <p:cNvPr id="159825" name="Line 81"/>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26" name="Group 82"/>
              <p:cNvGrpSpPr>
                <a:grpSpLocks/>
              </p:cNvGrpSpPr>
              <p:nvPr/>
            </p:nvGrpSpPr>
            <p:grpSpPr bwMode="auto">
              <a:xfrm>
                <a:off x="1728" y="3600"/>
                <a:ext cx="48" cy="144"/>
                <a:chOff x="1728" y="2256"/>
                <a:chExt cx="48" cy="144"/>
              </a:xfrm>
            </p:grpSpPr>
            <p:sp>
              <p:nvSpPr>
                <p:cNvPr id="159827" name="Oval 83"/>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28" name="Line 84"/>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829" name="Group 85"/>
            <p:cNvGrpSpPr>
              <a:grpSpLocks/>
            </p:cNvGrpSpPr>
            <p:nvPr/>
          </p:nvGrpSpPr>
          <p:grpSpPr bwMode="auto">
            <a:xfrm>
              <a:off x="1042" y="2688"/>
              <a:ext cx="48" cy="120"/>
              <a:chOff x="1728" y="3600"/>
              <a:chExt cx="48" cy="144"/>
            </a:xfrm>
          </p:grpSpPr>
          <p:sp>
            <p:nvSpPr>
              <p:cNvPr id="159830" name="Line 86"/>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831" name="Group 87"/>
              <p:cNvGrpSpPr>
                <a:grpSpLocks/>
              </p:cNvGrpSpPr>
              <p:nvPr/>
            </p:nvGrpSpPr>
            <p:grpSpPr bwMode="auto">
              <a:xfrm>
                <a:off x="1728" y="3600"/>
                <a:ext cx="48" cy="144"/>
                <a:chOff x="1728" y="2256"/>
                <a:chExt cx="48" cy="144"/>
              </a:xfrm>
            </p:grpSpPr>
            <p:sp>
              <p:nvSpPr>
                <p:cNvPr id="159832" name="Oval 88"/>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33" name="Line 89"/>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59834" name="Line 90"/>
            <p:cNvSpPr>
              <a:spLocks noChangeShapeType="1"/>
            </p:cNvSpPr>
            <p:nvPr/>
          </p:nvSpPr>
          <p:spPr bwMode="auto">
            <a:xfrm>
              <a:off x="922" y="2784"/>
              <a:ext cx="0" cy="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35" name="Oval 91"/>
            <p:cNvSpPr>
              <a:spLocks noChangeArrowheads="1"/>
            </p:cNvSpPr>
            <p:nvPr/>
          </p:nvSpPr>
          <p:spPr bwMode="auto">
            <a:xfrm>
              <a:off x="898" y="273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36" name="Line 92"/>
            <p:cNvSpPr>
              <a:spLocks noChangeShapeType="1"/>
            </p:cNvSpPr>
            <p:nvPr/>
          </p:nvSpPr>
          <p:spPr bwMode="auto">
            <a:xfrm>
              <a:off x="898" y="2862"/>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37" name="Line 93"/>
            <p:cNvSpPr>
              <a:spLocks noChangeShapeType="1"/>
            </p:cNvSpPr>
            <p:nvPr/>
          </p:nvSpPr>
          <p:spPr bwMode="auto">
            <a:xfrm>
              <a:off x="1786" y="2904"/>
              <a:ext cx="0" cy="4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38" name="Oval 94"/>
            <p:cNvSpPr>
              <a:spLocks noChangeArrowheads="1"/>
            </p:cNvSpPr>
            <p:nvPr/>
          </p:nvSpPr>
          <p:spPr bwMode="auto">
            <a:xfrm>
              <a:off x="1762" y="28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39" name="Line 95"/>
            <p:cNvSpPr>
              <a:spLocks noChangeShapeType="1"/>
            </p:cNvSpPr>
            <p:nvPr/>
          </p:nvSpPr>
          <p:spPr bwMode="auto">
            <a:xfrm>
              <a:off x="1762" y="2952"/>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0" name="Line 96"/>
            <p:cNvSpPr>
              <a:spLocks noChangeShapeType="1"/>
            </p:cNvSpPr>
            <p:nvPr/>
          </p:nvSpPr>
          <p:spPr bwMode="auto">
            <a:xfrm>
              <a:off x="2074" y="3000"/>
              <a:ext cx="0" cy="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1" name="Oval 97"/>
            <p:cNvSpPr>
              <a:spLocks noChangeArrowheads="1"/>
            </p:cNvSpPr>
            <p:nvPr/>
          </p:nvSpPr>
          <p:spPr bwMode="auto">
            <a:xfrm>
              <a:off x="2050" y="2952"/>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42" name="Line 98"/>
            <p:cNvSpPr>
              <a:spLocks noChangeShapeType="1"/>
            </p:cNvSpPr>
            <p:nvPr/>
          </p:nvSpPr>
          <p:spPr bwMode="auto">
            <a:xfrm>
              <a:off x="2050" y="3078"/>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3" name="Line 99"/>
            <p:cNvSpPr>
              <a:spLocks noChangeShapeType="1"/>
            </p:cNvSpPr>
            <p:nvPr/>
          </p:nvSpPr>
          <p:spPr bwMode="auto">
            <a:xfrm>
              <a:off x="778" y="2904"/>
              <a:ext cx="0" cy="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4" name="Oval 100"/>
            <p:cNvSpPr>
              <a:spLocks noChangeArrowheads="1"/>
            </p:cNvSpPr>
            <p:nvPr/>
          </p:nvSpPr>
          <p:spPr bwMode="auto">
            <a:xfrm>
              <a:off x="754" y="28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45" name="Line 101"/>
            <p:cNvSpPr>
              <a:spLocks noChangeShapeType="1"/>
            </p:cNvSpPr>
            <p:nvPr/>
          </p:nvSpPr>
          <p:spPr bwMode="auto">
            <a:xfrm>
              <a:off x="754" y="2982"/>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6" name="Oval 102"/>
            <p:cNvSpPr>
              <a:spLocks noChangeArrowheads="1"/>
            </p:cNvSpPr>
            <p:nvPr/>
          </p:nvSpPr>
          <p:spPr bwMode="auto">
            <a:xfrm>
              <a:off x="514" y="3000"/>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47" name="Oval 103"/>
            <p:cNvSpPr>
              <a:spLocks noChangeArrowheads="1"/>
            </p:cNvSpPr>
            <p:nvPr/>
          </p:nvSpPr>
          <p:spPr bwMode="auto">
            <a:xfrm>
              <a:off x="610" y="3000"/>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48" name="Line 104"/>
            <p:cNvSpPr>
              <a:spLocks noChangeShapeType="1"/>
            </p:cNvSpPr>
            <p:nvPr/>
          </p:nvSpPr>
          <p:spPr bwMode="auto">
            <a:xfrm>
              <a:off x="2362" y="3030"/>
              <a:ext cx="0" cy="6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49" name="Oval 105"/>
            <p:cNvSpPr>
              <a:spLocks noChangeArrowheads="1"/>
            </p:cNvSpPr>
            <p:nvPr/>
          </p:nvSpPr>
          <p:spPr bwMode="auto">
            <a:xfrm>
              <a:off x="2338" y="2982"/>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50" name="Line 106"/>
            <p:cNvSpPr>
              <a:spLocks noChangeShapeType="1"/>
            </p:cNvSpPr>
            <p:nvPr/>
          </p:nvSpPr>
          <p:spPr bwMode="auto">
            <a:xfrm>
              <a:off x="2338" y="3096"/>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51" name="Group 107"/>
          <p:cNvGrpSpPr>
            <a:grpSpLocks/>
          </p:cNvGrpSpPr>
          <p:nvPr/>
        </p:nvGrpSpPr>
        <p:grpSpPr bwMode="auto">
          <a:xfrm>
            <a:off x="815975" y="2400300"/>
            <a:ext cx="2971800" cy="2438400"/>
            <a:chOff x="514" y="1512"/>
            <a:chExt cx="1872" cy="1536"/>
          </a:xfrm>
        </p:grpSpPr>
        <p:grpSp>
          <p:nvGrpSpPr>
            <p:cNvPr id="159852" name="Group 108"/>
            <p:cNvGrpSpPr>
              <a:grpSpLocks/>
            </p:cNvGrpSpPr>
            <p:nvPr/>
          </p:nvGrpSpPr>
          <p:grpSpPr bwMode="auto">
            <a:xfrm>
              <a:off x="514" y="1608"/>
              <a:ext cx="1872" cy="1440"/>
              <a:chOff x="514" y="1608"/>
              <a:chExt cx="1872" cy="1440"/>
            </a:xfrm>
          </p:grpSpPr>
          <p:sp>
            <p:nvSpPr>
              <p:cNvPr id="159853" name="Line 109"/>
              <p:cNvSpPr>
                <a:spLocks noChangeShapeType="1"/>
              </p:cNvSpPr>
              <p:nvPr/>
            </p:nvSpPr>
            <p:spPr bwMode="auto">
              <a:xfrm flipV="1">
                <a:off x="610" y="2568"/>
                <a:ext cx="144" cy="48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4" name="Line 110"/>
              <p:cNvSpPr>
                <a:spLocks noChangeShapeType="1"/>
              </p:cNvSpPr>
              <p:nvPr/>
            </p:nvSpPr>
            <p:spPr bwMode="auto">
              <a:xfrm flipV="1">
                <a:off x="514" y="3048"/>
                <a:ext cx="96"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5" name="Line 111"/>
              <p:cNvSpPr>
                <a:spLocks noChangeShapeType="1"/>
              </p:cNvSpPr>
              <p:nvPr/>
            </p:nvSpPr>
            <p:spPr bwMode="auto">
              <a:xfrm flipV="1">
                <a:off x="754" y="1992"/>
                <a:ext cx="192" cy="57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6" name="Line 112"/>
              <p:cNvSpPr>
                <a:spLocks noChangeShapeType="1"/>
              </p:cNvSpPr>
              <p:nvPr/>
            </p:nvSpPr>
            <p:spPr bwMode="auto">
              <a:xfrm flipV="1">
                <a:off x="946" y="1800"/>
                <a:ext cx="144" cy="19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7" name="Line 113"/>
              <p:cNvSpPr>
                <a:spLocks noChangeShapeType="1"/>
              </p:cNvSpPr>
              <p:nvPr/>
            </p:nvSpPr>
            <p:spPr bwMode="auto">
              <a:xfrm flipV="1">
                <a:off x="1090" y="1608"/>
                <a:ext cx="144" cy="19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8" name="Line 114"/>
              <p:cNvSpPr>
                <a:spLocks noChangeShapeType="1"/>
              </p:cNvSpPr>
              <p:nvPr/>
            </p:nvSpPr>
            <p:spPr bwMode="auto">
              <a:xfrm>
                <a:off x="1234" y="1608"/>
                <a:ext cx="144" cy="384"/>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59" name="Line 115"/>
              <p:cNvSpPr>
                <a:spLocks noChangeShapeType="1"/>
              </p:cNvSpPr>
              <p:nvPr/>
            </p:nvSpPr>
            <p:spPr bwMode="auto">
              <a:xfrm>
                <a:off x="1378" y="1992"/>
                <a:ext cx="288" cy="43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60" name="Line 116"/>
              <p:cNvSpPr>
                <a:spLocks noChangeShapeType="1"/>
              </p:cNvSpPr>
              <p:nvPr/>
            </p:nvSpPr>
            <p:spPr bwMode="auto">
              <a:xfrm>
                <a:off x="1666" y="2424"/>
                <a:ext cx="144" cy="24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61" name="Line 117"/>
              <p:cNvSpPr>
                <a:spLocks noChangeShapeType="1"/>
              </p:cNvSpPr>
              <p:nvPr/>
            </p:nvSpPr>
            <p:spPr bwMode="auto">
              <a:xfrm>
                <a:off x="1810" y="2664"/>
                <a:ext cx="240" cy="19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62" name="Line 118"/>
              <p:cNvSpPr>
                <a:spLocks noChangeShapeType="1"/>
              </p:cNvSpPr>
              <p:nvPr/>
            </p:nvSpPr>
            <p:spPr bwMode="auto">
              <a:xfrm>
                <a:off x="2050" y="2856"/>
                <a:ext cx="336" cy="144"/>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63" name="Group 119"/>
            <p:cNvGrpSpPr>
              <a:grpSpLocks/>
            </p:cNvGrpSpPr>
            <p:nvPr/>
          </p:nvGrpSpPr>
          <p:grpSpPr bwMode="auto">
            <a:xfrm rot="10800000" flipH="1">
              <a:off x="1186" y="1512"/>
              <a:ext cx="48" cy="144"/>
              <a:chOff x="2112" y="3648"/>
              <a:chExt cx="48" cy="144"/>
            </a:xfrm>
          </p:grpSpPr>
          <p:sp>
            <p:nvSpPr>
              <p:cNvPr id="159864" name="Line 120"/>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65" name="Oval 121"/>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66" name="Line 122"/>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67" name="Group 123"/>
            <p:cNvGrpSpPr>
              <a:grpSpLocks/>
            </p:cNvGrpSpPr>
            <p:nvPr/>
          </p:nvGrpSpPr>
          <p:grpSpPr bwMode="auto">
            <a:xfrm>
              <a:off x="1329" y="1799"/>
              <a:ext cx="49" cy="174"/>
              <a:chOff x="1329" y="1799"/>
              <a:chExt cx="49" cy="174"/>
            </a:xfrm>
          </p:grpSpPr>
          <p:sp>
            <p:nvSpPr>
              <p:cNvPr id="159868" name="Line 124"/>
              <p:cNvSpPr>
                <a:spLocks noChangeShapeType="1"/>
              </p:cNvSpPr>
              <p:nvPr/>
            </p:nvSpPr>
            <p:spPr bwMode="auto">
              <a:xfrm rot="10800000" flipH="1">
                <a:off x="1354" y="1799"/>
                <a:ext cx="0" cy="12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69" name="Oval 125"/>
              <p:cNvSpPr>
                <a:spLocks noChangeArrowheads="1"/>
              </p:cNvSpPr>
              <p:nvPr/>
            </p:nvSpPr>
            <p:spPr bwMode="auto">
              <a:xfrm rot="10800000" flipH="1">
                <a:off x="1329" y="1927"/>
                <a:ext cx="48" cy="46"/>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70" name="Line 126"/>
              <p:cNvSpPr>
                <a:spLocks noChangeShapeType="1"/>
              </p:cNvSpPr>
              <p:nvPr/>
            </p:nvSpPr>
            <p:spPr bwMode="auto">
              <a:xfrm rot="10800000" flipH="1">
                <a:off x="1330" y="1799"/>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71" name="Group 127"/>
            <p:cNvGrpSpPr>
              <a:grpSpLocks/>
            </p:cNvGrpSpPr>
            <p:nvPr/>
          </p:nvGrpSpPr>
          <p:grpSpPr bwMode="auto">
            <a:xfrm>
              <a:off x="1485" y="2039"/>
              <a:ext cx="49" cy="175"/>
              <a:chOff x="1485" y="2039"/>
              <a:chExt cx="49" cy="175"/>
            </a:xfrm>
          </p:grpSpPr>
          <p:sp>
            <p:nvSpPr>
              <p:cNvPr id="159872" name="Line 128"/>
              <p:cNvSpPr>
                <a:spLocks noChangeShapeType="1"/>
              </p:cNvSpPr>
              <p:nvPr/>
            </p:nvSpPr>
            <p:spPr bwMode="auto">
              <a:xfrm rot="10800000" flipH="1">
                <a:off x="1510" y="2040"/>
                <a:ext cx="0" cy="12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73" name="Oval 129"/>
              <p:cNvSpPr>
                <a:spLocks noChangeArrowheads="1"/>
              </p:cNvSpPr>
              <p:nvPr/>
            </p:nvSpPr>
            <p:spPr bwMode="auto">
              <a:xfrm rot="10800000" flipH="1">
                <a:off x="1485" y="2168"/>
                <a:ext cx="48" cy="46"/>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74" name="Line 130"/>
              <p:cNvSpPr>
                <a:spLocks noChangeShapeType="1"/>
              </p:cNvSpPr>
              <p:nvPr/>
            </p:nvSpPr>
            <p:spPr bwMode="auto">
              <a:xfrm rot="10800000" flipH="1">
                <a:off x="1486" y="2039"/>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75" name="Group 131"/>
            <p:cNvGrpSpPr>
              <a:grpSpLocks/>
            </p:cNvGrpSpPr>
            <p:nvPr/>
          </p:nvGrpSpPr>
          <p:grpSpPr bwMode="auto">
            <a:xfrm rot="10800000" flipH="1">
              <a:off x="1054" y="1686"/>
              <a:ext cx="48" cy="144"/>
              <a:chOff x="2112" y="3648"/>
              <a:chExt cx="48" cy="144"/>
            </a:xfrm>
          </p:grpSpPr>
          <p:sp>
            <p:nvSpPr>
              <p:cNvPr id="159876" name="Line 132"/>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77" name="Oval 133"/>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78" name="Line 134"/>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79" name="Group 135"/>
            <p:cNvGrpSpPr>
              <a:grpSpLocks/>
            </p:cNvGrpSpPr>
            <p:nvPr/>
          </p:nvGrpSpPr>
          <p:grpSpPr bwMode="auto">
            <a:xfrm rot="10800000" flipH="1">
              <a:off x="898" y="1896"/>
              <a:ext cx="48" cy="144"/>
              <a:chOff x="2112" y="3648"/>
              <a:chExt cx="48" cy="144"/>
            </a:xfrm>
          </p:grpSpPr>
          <p:sp>
            <p:nvSpPr>
              <p:cNvPr id="159880" name="Line 136"/>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81" name="Oval 137"/>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82" name="Line 138"/>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83" name="Group 139"/>
            <p:cNvGrpSpPr>
              <a:grpSpLocks/>
            </p:cNvGrpSpPr>
            <p:nvPr/>
          </p:nvGrpSpPr>
          <p:grpSpPr bwMode="auto">
            <a:xfrm rot="10800000" flipH="1">
              <a:off x="754" y="2448"/>
              <a:ext cx="48" cy="144"/>
              <a:chOff x="2112" y="3648"/>
              <a:chExt cx="48" cy="144"/>
            </a:xfrm>
          </p:grpSpPr>
          <p:sp>
            <p:nvSpPr>
              <p:cNvPr id="159884" name="Line 140"/>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85" name="Oval 141"/>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86" name="Line 142"/>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87" name="Group 143"/>
            <p:cNvGrpSpPr>
              <a:grpSpLocks/>
            </p:cNvGrpSpPr>
            <p:nvPr/>
          </p:nvGrpSpPr>
          <p:grpSpPr bwMode="auto">
            <a:xfrm>
              <a:off x="1618" y="2280"/>
              <a:ext cx="48" cy="144"/>
              <a:chOff x="1618" y="2280"/>
              <a:chExt cx="48" cy="144"/>
            </a:xfrm>
          </p:grpSpPr>
          <p:sp>
            <p:nvSpPr>
              <p:cNvPr id="159888" name="Line 144"/>
              <p:cNvSpPr>
                <a:spLocks noChangeShapeType="1"/>
              </p:cNvSpPr>
              <p:nvPr/>
            </p:nvSpPr>
            <p:spPr bwMode="auto">
              <a:xfrm rot="10800000" flipH="1">
                <a:off x="1642" y="2280"/>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89" name="Oval 145"/>
              <p:cNvSpPr>
                <a:spLocks noChangeArrowheads="1"/>
              </p:cNvSpPr>
              <p:nvPr/>
            </p:nvSpPr>
            <p:spPr bwMode="auto">
              <a:xfrm rot="10800000" flipH="1">
                <a:off x="1618" y="2376"/>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90" name="Line 146"/>
              <p:cNvSpPr>
                <a:spLocks noChangeShapeType="1"/>
              </p:cNvSpPr>
              <p:nvPr/>
            </p:nvSpPr>
            <p:spPr bwMode="auto">
              <a:xfrm rot="10800000" flipH="1">
                <a:off x="1618" y="2280"/>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91" name="Group 147"/>
            <p:cNvGrpSpPr>
              <a:grpSpLocks/>
            </p:cNvGrpSpPr>
            <p:nvPr/>
          </p:nvGrpSpPr>
          <p:grpSpPr bwMode="auto">
            <a:xfrm rot="10800000" flipH="1">
              <a:off x="1762" y="2514"/>
              <a:ext cx="48" cy="144"/>
              <a:chOff x="2112" y="3648"/>
              <a:chExt cx="48" cy="144"/>
            </a:xfrm>
          </p:grpSpPr>
          <p:sp>
            <p:nvSpPr>
              <p:cNvPr id="159892" name="Line 148"/>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93" name="Oval 149"/>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94" name="Line 150"/>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95" name="Group 151"/>
            <p:cNvGrpSpPr>
              <a:grpSpLocks/>
            </p:cNvGrpSpPr>
            <p:nvPr/>
          </p:nvGrpSpPr>
          <p:grpSpPr bwMode="auto">
            <a:xfrm>
              <a:off x="2049" y="2807"/>
              <a:ext cx="49" cy="96"/>
              <a:chOff x="2049" y="2807"/>
              <a:chExt cx="49" cy="96"/>
            </a:xfrm>
          </p:grpSpPr>
          <p:sp>
            <p:nvSpPr>
              <p:cNvPr id="159896" name="Line 152"/>
              <p:cNvSpPr>
                <a:spLocks noChangeShapeType="1"/>
              </p:cNvSpPr>
              <p:nvPr/>
            </p:nvSpPr>
            <p:spPr bwMode="auto">
              <a:xfrm rot="10800000" flipH="1">
                <a:off x="2074" y="2807"/>
                <a:ext cx="0" cy="64"/>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897" name="Oval 153"/>
              <p:cNvSpPr>
                <a:spLocks noChangeArrowheads="1"/>
              </p:cNvSpPr>
              <p:nvPr/>
            </p:nvSpPr>
            <p:spPr bwMode="auto">
              <a:xfrm rot="10800000" flipH="1">
                <a:off x="2049" y="2857"/>
                <a:ext cx="48" cy="46"/>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898" name="Line 154"/>
              <p:cNvSpPr>
                <a:spLocks noChangeShapeType="1"/>
              </p:cNvSpPr>
              <p:nvPr/>
            </p:nvSpPr>
            <p:spPr bwMode="auto">
              <a:xfrm rot="10800000" flipH="1">
                <a:off x="2050" y="2807"/>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899" name="Group 155"/>
            <p:cNvGrpSpPr>
              <a:grpSpLocks/>
            </p:cNvGrpSpPr>
            <p:nvPr/>
          </p:nvGrpSpPr>
          <p:grpSpPr bwMode="auto">
            <a:xfrm>
              <a:off x="2331" y="2903"/>
              <a:ext cx="49" cy="102"/>
              <a:chOff x="2331" y="2903"/>
              <a:chExt cx="49" cy="102"/>
            </a:xfrm>
          </p:grpSpPr>
          <p:sp>
            <p:nvSpPr>
              <p:cNvPr id="159900" name="Line 156"/>
              <p:cNvSpPr>
                <a:spLocks noChangeShapeType="1"/>
              </p:cNvSpPr>
              <p:nvPr/>
            </p:nvSpPr>
            <p:spPr bwMode="auto">
              <a:xfrm rot="10800000" flipH="1">
                <a:off x="2356" y="2903"/>
                <a:ext cx="0" cy="64"/>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01" name="Oval 157"/>
              <p:cNvSpPr>
                <a:spLocks noChangeArrowheads="1"/>
              </p:cNvSpPr>
              <p:nvPr/>
            </p:nvSpPr>
            <p:spPr bwMode="auto">
              <a:xfrm rot="10800000" flipH="1">
                <a:off x="2331" y="2959"/>
                <a:ext cx="48" cy="46"/>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02" name="Line 158"/>
              <p:cNvSpPr>
                <a:spLocks noChangeShapeType="1"/>
              </p:cNvSpPr>
              <p:nvPr/>
            </p:nvSpPr>
            <p:spPr bwMode="auto">
              <a:xfrm rot="10800000" flipH="1">
                <a:off x="2332" y="2903"/>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03" name="Group 159"/>
          <p:cNvGrpSpPr>
            <a:grpSpLocks/>
          </p:cNvGrpSpPr>
          <p:nvPr/>
        </p:nvGrpSpPr>
        <p:grpSpPr bwMode="auto">
          <a:xfrm>
            <a:off x="5324475" y="3657600"/>
            <a:ext cx="2971800" cy="1000125"/>
            <a:chOff x="3354" y="2304"/>
            <a:chExt cx="1872" cy="630"/>
          </a:xfrm>
        </p:grpSpPr>
        <p:grpSp>
          <p:nvGrpSpPr>
            <p:cNvPr id="159904" name="Group 160"/>
            <p:cNvGrpSpPr>
              <a:grpSpLocks/>
            </p:cNvGrpSpPr>
            <p:nvPr/>
          </p:nvGrpSpPr>
          <p:grpSpPr bwMode="auto">
            <a:xfrm>
              <a:off x="4170" y="2412"/>
              <a:ext cx="48" cy="144"/>
              <a:chOff x="1728" y="3600"/>
              <a:chExt cx="48" cy="144"/>
            </a:xfrm>
          </p:grpSpPr>
          <p:sp>
            <p:nvSpPr>
              <p:cNvPr id="159905" name="Line 161"/>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06" name="Group 162"/>
              <p:cNvGrpSpPr>
                <a:grpSpLocks/>
              </p:cNvGrpSpPr>
              <p:nvPr/>
            </p:nvGrpSpPr>
            <p:grpSpPr bwMode="auto">
              <a:xfrm>
                <a:off x="1728" y="3600"/>
                <a:ext cx="48" cy="144"/>
                <a:chOff x="1728" y="2256"/>
                <a:chExt cx="48" cy="144"/>
              </a:xfrm>
            </p:grpSpPr>
            <p:sp>
              <p:nvSpPr>
                <p:cNvPr id="159907" name="Oval 163"/>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08" name="Line 164"/>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59909" name="Freeform 165"/>
            <p:cNvSpPr>
              <a:spLocks/>
            </p:cNvSpPr>
            <p:nvPr/>
          </p:nvSpPr>
          <p:spPr bwMode="auto">
            <a:xfrm>
              <a:off x="3384" y="2304"/>
              <a:ext cx="1824" cy="592"/>
            </a:xfrm>
            <a:custGeom>
              <a:avLst/>
              <a:gdLst>
                <a:gd name="T0" fmla="*/ 0 w 1824"/>
                <a:gd name="T1" fmla="*/ 528 h 592"/>
                <a:gd name="T2" fmla="*/ 96 w 1824"/>
                <a:gd name="T3" fmla="*/ 576 h 592"/>
                <a:gd name="T4" fmla="*/ 192 w 1824"/>
                <a:gd name="T5" fmla="*/ 432 h 592"/>
                <a:gd name="T6" fmla="*/ 480 w 1824"/>
                <a:gd name="T7" fmla="*/ 336 h 592"/>
                <a:gd name="T8" fmla="*/ 768 w 1824"/>
                <a:gd name="T9" fmla="*/ 144 h 592"/>
                <a:gd name="T10" fmla="*/ 1056 w 1824"/>
                <a:gd name="T11" fmla="*/ 48 h 592"/>
                <a:gd name="T12" fmla="*/ 1344 w 1824"/>
                <a:gd name="T13" fmla="*/ 0 h 592"/>
                <a:gd name="T14" fmla="*/ 1536 w 1824"/>
                <a:gd name="T15" fmla="*/ 48 h 592"/>
                <a:gd name="T16" fmla="*/ 1776 w 1824"/>
                <a:gd name="T17" fmla="*/ 144 h 592"/>
                <a:gd name="T18" fmla="*/ 1824 w 1824"/>
                <a:gd name="T19" fmla="*/ 14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4" h="592">
                  <a:moveTo>
                    <a:pt x="0" y="528"/>
                  </a:moveTo>
                  <a:cubicBezTo>
                    <a:pt x="32" y="560"/>
                    <a:pt x="64" y="592"/>
                    <a:pt x="96" y="576"/>
                  </a:cubicBezTo>
                  <a:cubicBezTo>
                    <a:pt x="128" y="560"/>
                    <a:pt x="128" y="472"/>
                    <a:pt x="192" y="432"/>
                  </a:cubicBezTo>
                  <a:cubicBezTo>
                    <a:pt x="256" y="392"/>
                    <a:pt x="384" y="384"/>
                    <a:pt x="480" y="336"/>
                  </a:cubicBezTo>
                  <a:cubicBezTo>
                    <a:pt x="576" y="288"/>
                    <a:pt x="672" y="192"/>
                    <a:pt x="768" y="144"/>
                  </a:cubicBezTo>
                  <a:cubicBezTo>
                    <a:pt x="864" y="96"/>
                    <a:pt x="960" y="72"/>
                    <a:pt x="1056" y="48"/>
                  </a:cubicBezTo>
                  <a:cubicBezTo>
                    <a:pt x="1152" y="24"/>
                    <a:pt x="1264" y="0"/>
                    <a:pt x="1344" y="0"/>
                  </a:cubicBezTo>
                  <a:cubicBezTo>
                    <a:pt x="1424" y="0"/>
                    <a:pt x="1464" y="24"/>
                    <a:pt x="1536" y="48"/>
                  </a:cubicBezTo>
                  <a:cubicBezTo>
                    <a:pt x="1608" y="72"/>
                    <a:pt x="1728" y="128"/>
                    <a:pt x="1776" y="144"/>
                  </a:cubicBezTo>
                  <a:cubicBezTo>
                    <a:pt x="1824" y="160"/>
                    <a:pt x="1824" y="152"/>
                    <a:pt x="1824" y="144"/>
                  </a:cubicBezTo>
                </a:path>
              </a:pathLst>
            </a:custGeom>
            <a:noFill/>
            <a:ln w="19050" cap="flat" cmpd="sng">
              <a:solidFill>
                <a:schemeClr val="hlink"/>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10" name="Group 166"/>
            <p:cNvGrpSpPr>
              <a:grpSpLocks/>
            </p:cNvGrpSpPr>
            <p:nvPr/>
          </p:nvGrpSpPr>
          <p:grpSpPr bwMode="auto">
            <a:xfrm>
              <a:off x="4320" y="2376"/>
              <a:ext cx="48" cy="144"/>
              <a:chOff x="1728" y="3600"/>
              <a:chExt cx="48" cy="144"/>
            </a:xfrm>
          </p:grpSpPr>
          <p:sp>
            <p:nvSpPr>
              <p:cNvPr id="159911" name="Line 167"/>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12" name="Group 168"/>
              <p:cNvGrpSpPr>
                <a:grpSpLocks/>
              </p:cNvGrpSpPr>
              <p:nvPr/>
            </p:nvGrpSpPr>
            <p:grpSpPr bwMode="auto">
              <a:xfrm>
                <a:off x="1728" y="3600"/>
                <a:ext cx="48" cy="144"/>
                <a:chOff x="1728" y="2256"/>
                <a:chExt cx="48" cy="144"/>
              </a:xfrm>
            </p:grpSpPr>
            <p:sp>
              <p:nvSpPr>
                <p:cNvPr id="159913" name="Oval 169"/>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14" name="Line 170"/>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15" name="Group 171"/>
            <p:cNvGrpSpPr>
              <a:grpSpLocks/>
            </p:cNvGrpSpPr>
            <p:nvPr/>
          </p:nvGrpSpPr>
          <p:grpSpPr bwMode="auto">
            <a:xfrm>
              <a:off x="4464" y="2340"/>
              <a:ext cx="48" cy="144"/>
              <a:chOff x="1728" y="3600"/>
              <a:chExt cx="48" cy="144"/>
            </a:xfrm>
          </p:grpSpPr>
          <p:sp>
            <p:nvSpPr>
              <p:cNvPr id="159916" name="Line 172"/>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17" name="Group 173"/>
              <p:cNvGrpSpPr>
                <a:grpSpLocks/>
              </p:cNvGrpSpPr>
              <p:nvPr/>
            </p:nvGrpSpPr>
            <p:grpSpPr bwMode="auto">
              <a:xfrm>
                <a:off x="1728" y="3600"/>
                <a:ext cx="48" cy="144"/>
                <a:chOff x="1728" y="2256"/>
                <a:chExt cx="48" cy="144"/>
              </a:xfrm>
            </p:grpSpPr>
            <p:sp>
              <p:nvSpPr>
                <p:cNvPr id="159918" name="Oval 174"/>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19" name="Line 175"/>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20" name="Group 176"/>
            <p:cNvGrpSpPr>
              <a:grpSpLocks/>
            </p:cNvGrpSpPr>
            <p:nvPr/>
          </p:nvGrpSpPr>
          <p:grpSpPr bwMode="auto">
            <a:xfrm>
              <a:off x="4608" y="2304"/>
              <a:ext cx="48" cy="144"/>
              <a:chOff x="1728" y="3600"/>
              <a:chExt cx="48" cy="144"/>
            </a:xfrm>
          </p:grpSpPr>
          <p:sp>
            <p:nvSpPr>
              <p:cNvPr id="159921" name="Line 177"/>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22" name="Group 178"/>
              <p:cNvGrpSpPr>
                <a:grpSpLocks/>
              </p:cNvGrpSpPr>
              <p:nvPr/>
            </p:nvGrpSpPr>
            <p:grpSpPr bwMode="auto">
              <a:xfrm>
                <a:off x="1728" y="3600"/>
                <a:ext cx="48" cy="144"/>
                <a:chOff x="1728" y="2256"/>
                <a:chExt cx="48" cy="144"/>
              </a:xfrm>
            </p:grpSpPr>
            <p:sp>
              <p:nvSpPr>
                <p:cNvPr id="159923" name="Oval 179"/>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24" name="Line 180"/>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25" name="Group 181"/>
            <p:cNvGrpSpPr>
              <a:grpSpLocks/>
            </p:cNvGrpSpPr>
            <p:nvPr/>
          </p:nvGrpSpPr>
          <p:grpSpPr bwMode="auto">
            <a:xfrm>
              <a:off x="4890" y="2322"/>
              <a:ext cx="48" cy="144"/>
              <a:chOff x="1728" y="3600"/>
              <a:chExt cx="48" cy="144"/>
            </a:xfrm>
          </p:grpSpPr>
          <p:sp>
            <p:nvSpPr>
              <p:cNvPr id="159926" name="Line 182"/>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27" name="Group 183"/>
              <p:cNvGrpSpPr>
                <a:grpSpLocks/>
              </p:cNvGrpSpPr>
              <p:nvPr/>
            </p:nvGrpSpPr>
            <p:grpSpPr bwMode="auto">
              <a:xfrm>
                <a:off x="1728" y="3600"/>
                <a:ext cx="48" cy="144"/>
                <a:chOff x="1728" y="2256"/>
                <a:chExt cx="48" cy="144"/>
              </a:xfrm>
            </p:grpSpPr>
            <p:sp>
              <p:nvSpPr>
                <p:cNvPr id="159928" name="Oval 184"/>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29" name="Line 185"/>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30" name="Group 186"/>
            <p:cNvGrpSpPr>
              <a:grpSpLocks/>
            </p:cNvGrpSpPr>
            <p:nvPr/>
          </p:nvGrpSpPr>
          <p:grpSpPr bwMode="auto">
            <a:xfrm>
              <a:off x="5178" y="2424"/>
              <a:ext cx="48" cy="144"/>
              <a:chOff x="1728" y="3600"/>
              <a:chExt cx="48" cy="144"/>
            </a:xfrm>
          </p:grpSpPr>
          <p:sp>
            <p:nvSpPr>
              <p:cNvPr id="159931" name="Line 187"/>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32" name="Group 188"/>
              <p:cNvGrpSpPr>
                <a:grpSpLocks/>
              </p:cNvGrpSpPr>
              <p:nvPr/>
            </p:nvGrpSpPr>
            <p:grpSpPr bwMode="auto">
              <a:xfrm>
                <a:off x="1728" y="3600"/>
                <a:ext cx="48" cy="144"/>
                <a:chOff x="1728" y="2256"/>
                <a:chExt cx="48" cy="144"/>
              </a:xfrm>
            </p:grpSpPr>
            <p:sp>
              <p:nvSpPr>
                <p:cNvPr id="159933" name="Oval 189"/>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34" name="Line 190"/>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35" name="Group 191"/>
            <p:cNvGrpSpPr>
              <a:grpSpLocks/>
            </p:cNvGrpSpPr>
            <p:nvPr/>
          </p:nvGrpSpPr>
          <p:grpSpPr bwMode="auto">
            <a:xfrm>
              <a:off x="4026" y="2478"/>
              <a:ext cx="48" cy="144"/>
              <a:chOff x="1728" y="3600"/>
              <a:chExt cx="48" cy="144"/>
            </a:xfrm>
          </p:grpSpPr>
          <p:sp>
            <p:nvSpPr>
              <p:cNvPr id="159936" name="Line 192"/>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37" name="Group 193"/>
              <p:cNvGrpSpPr>
                <a:grpSpLocks/>
              </p:cNvGrpSpPr>
              <p:nvPr/>
            </p:nvGrpSpPr>
            <p:grpSpPr bwMode="auto">
              <a:xfrm>
                <a:off x="1728" y="3600"/>
                <a:ext cx="48" cy="144"/>
                <a:chOff x="1728" y="2256"/>
                <a:chExt cx="48" cy="144"/>
              </a:xfrm>
            </p:grpSpPr>
            <p:sp>
              <p:nvSpPr>
                <p:cNvPr id="159938" name="Oval 194"/>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39" name="Line 195"/>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40" name="Group 196"/>
            <p:cNvGrpSpPr>
              <a:grpSpLocks/>
            </p:cNvGrpSpPr>
            <p:nvPr/>
          </p:nvGrpSpPr>
          <p:grpSpPr bwMode="auto">
            <a:xfrm>
              <a:off x="3876" y="2586"/>
              <a:ext cx="48" cy="144"/>
              <a:chOff x="1728" y="3600"/>
              <a:chExt cx="48" cy="144"/>
            </a:xfrm>
          </p:grpSpPr>
          <p:sp>
            <p:nvSpPr>
              <p:cNvPr id="159941" name="Line 197"/>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42" name="Group 198"/>
              <p:cNvGrpSpPr>
                <a:grpSpLocks/>
              </p:cNvGrpSpPr>
              <p:nvPr/>
            </p:nvGrpSpPr>
            <p:grpSpPr bwMode="auto">
              <a:xfrm>
                <a:off x="1728" y="3600"/>
                <a:ext cx="48" cy="144"/>
                <a:chOff x="1728" y="2256"/>
                <a:chExt cx="48" cy="144"/>
              </a:xfrm>
            </p:grpSpPr>
            <p:sp>
              <p:nvSpPr>
                <p:cNvPr id="159943" name="Oval 199"/>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44" name="Line 200"/>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45" name="Group 201"/>
            <p:cNvGrpSpPr>
              <a:grpSpLocks/>
            </p:cNvGrpSpPr>
            <p:nvPr/>
          </p:nvGrpSpPr>
          <p:grpSpPr bwMode="auto">
            <a:xfrm>
              <a:off x="3738" y="2652"/>
              <a:ext cx="48" cy="144"/>
              <a:chOff x="1728" y="3600"/>
              <a:chExt cx="48" cy="144"/>
            </a:xfrm>
          </p:grpSpPr>
          <p:sp>
            <p:nvSpPr>
              <p:cNvPr id="159946" name="Line 202"/>
              <p:cNvSpPr>
                <a:spLocks noChangeShapeType="1"/>
              </p:cNvSpPr>
              <p:nvPr/>
            </p:nvSpPr>
            <p:spPr bwMode="auto">
              <a:xfrm>
                <a:off x="1752" y="3648"/>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47" name="Group 203"/>
              <p:cNvGrpSpPr>
                <a:grpSpLocks/>
              </p:cNvGrpSpPr>
              <p:nvPr/>
            </p:nvGrpSpPr>
            <p:grpSpPr bwMode="auto">
              <a:xfrm>
                <a:off x="1728" y="3600"/>
                <a:ext cx="48" cy="144"/>
                <a:chOff x="1728" y="2256"/>
                <a:chExt cx="48" cy="144"/>
              </a:xfrm>
            </p:grpSpPr>
            <p:sp>
              <p:nvSpPr>
                <p:cNvPr id="159948" name="Oval 204"/>
                <p:cNvSpPr>
                  <a:spLocks noChangeArrowheads="1"/>
                </p:cNvSpPr>
                <p:nvPr/>
              </p:nvSpPr>
              <p:spPr bwMode="auto">
                <a:xfrm>
                  <a:off x="1728" y="225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49" name="Line 205"/>
                <p:cNvSpPr>
                  <a:spLocks noChangeShapeType="1"/>
                </p:cNvSpPr>
                <p:nvPr/>
              </p:nvSpPr>
              <p:spPr bwMode="auto">
                <a:xfrm>
                  <a:off x="1728" y="2400"/>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50" name="Group 206"/>
            <p:cNvGrpSpPr>
              <a:grpSpLocks/>
            </p:cNvGrpSpPr>
            <p:nvPr/>
          </p:nvGrpSpPr>
          <p:grpSpPr bwMode="auto">
            <a:xfrm>
              <a:off x="3600" y="2706"/>
              <a:ext cx="48" cy="102"/>
              <a:chOff x="3840" y="3696"/>
              <a:chExt cx="48" cy="102"/>
            </a:xfrm>
          </p:grpSpPr>
          <p:sp>
            <p:nvSpPr>
              <p:cNvPr id="159951" name="Line 207"/>
              <p:cNvSpPr>
                <a:spLocks noChangeShapeType="1"/>
              </p:cNvSpPr>
              <p:nvPr/>
            </p:nvSpPr>
            <p:spPr bwMode="auto">
              <a:xfrm>
                <a:off x="3864" y="3744"/>
                <a:ext cx="0" cy="4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52" name="Oval 208"/>
              <p:cNvSpPr>
                <a:spLocks noChangeArrowheads="1"/>
              </p:cNvSpPr>
              <p:nvPr/>
            </p:nvSpPr>
            <p:spPr bwMode="auto">
              <a:xfrm>
                <a:off x="3840" y="369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53" name="Line 209"/>
              <p:cNvSpPr>
                <a:spLocks noChangeShapeType="1"/>
              </p:cNvSpPr>
              <p:nvPr/>
            </p:nvSpPr>
            <p:spPr bwMode="auto">
              <a:xfrm>
                <a:off x="3840" y="3798"/>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54" name="Group 210"/>
            <p:cNvGrpSpPr>
              <a:grpSpLocks/>
            </p:cNvGrpSpPr>
            <p:nvPr/>
          </p:nvGrpSpPr>
          <p:grpSpPr bwMode="auto">
            <a:xfrm>
              <a:off x="3450" y="2832"/>
              <a:ext cx="48" cy="102"/>
              <a:chOff x="3840" y="3696"/>
              <a:chExt cx="48" cy="102"/>
            </a:xfrm>
          </p:grpSpPr>
          <p:sp>
            <p:nvSpPr>
              <p:cNvPr id="159955" name="Line 211"/>
              <p:cNvSpPr>
                <a:spLocks noChangeShapeType="1"/>
              </p:cNvSpPr>
              <p:nvPr/>
            </p:nvSpPr>
            <p:spPr bwMode="auto">
              <a:xfrm>
                <a:off x="3864" y="3744"/>
                <a:ext cx="0" cy="4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56" name="Oval 212"/>
              <p:cNvSpPr>
                <a:spLocks noChangeArrowheads="1"/>
              </p:cNvSpPr>
              <p:nvPr/>
            </p:nvSpPr>
            <p:spPr bwMode="auto">
              <a:xfrm>
                <a:off x="3840" y="369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57" name="Line 213"/>
              <p:cNvSpPr>
                <a:spLocks noChangeShapeType="1"/>
              </p:cNvSpPr>
              <p:nvPr/>
            </p:nvSpPr>
            <p:spPr bwMode="auto">
              <a:xfrm>
                <a:off x="3840" y="3798"/>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58" name="Group 214"/>
            <p:cNvGrpSpPr>
              <a:grpSpLocks/>
            </p:cNvGrpSpPr>
            <p:nvPr/>
          </p:nvGrpSpPr>
          <p:grpSpPr bwMode="auto">
            <a:xfrm>
              <a:off x="3354" y="2826"/>
              <a:ext cx="48" cy="102"/>
              <a:chOff x="3840" y="3696"/>
              <a:chExt cx="48" cy="102"/>
            </a:xfrm>
          </p:grpSpPr>
          <p:sp>
            <p:nvSpPr>
              <p:cNvPr id="159959" name="Line 215"/>
              <p:cNvSpPr>
                <a:spLocks noChangeShapeType="1"/>
              </p:cNvSpPr>
              <p:nvPr/>
            </p:nvSpPr>
            <p:spPr bwMode="auto">
              <a:xfrm>
                <a:off x="3864" y="3744"/>
                <a:ext cx="0" cy="4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60" name="Oval 216"/>
              <p:cNvSpPr>
                <a:spLocks noChangeArrowheads="1"/>
              </p:cNvSpPr>
              <p:nvPr/>
            </p:nvSpPr>
            <p:spPr bwMode="auto">
              <a:xfrm>
                <a:off x="3840" y="3696"/>
                <a:ext cx="48" cy="48"/>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61" name="Line 217"/>
              <p:cNvSpPr>
                <a:spLocks noChangeShapeType="1"/>
              </p:cNvSpPr>
              <p:nvPr/>
            </p:nvSpPr>
            <p:spPr bwMode="auto">
              <a:xfrm>
                <a:off x="3840" y="3798"/>
                <a:ext cx="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62" name="Group 218"/>
          <p:cNvGrpSpPr>
            <a:grpSpLocks/>
          </p:cNvGrpSpPr>
          <p:nvPr/>
        </p:nvGrpSpPr>
        <p:grpSpPr bwMode="auto">
          <a:xfrm>
            <a:off x="5334000" y="3190875"/>
            <a:ext cx="2962275" cy="1390650"/>
            <a:chOff x="3360" y="2010"/>
            <a:chExt cx="1866" cy="876"/>
          </a:xfrm>
        </p:grpSpPr>
        <p:grpSp>
          <p:nvGrpSpPr>
            <p:cNvPr id="159963" name="Group 219"/>
            <p:cNvGrpSpPr>
              <a:grpSpLocks/>
            </p:cNvGrpSpPr>
            <p:nvPr/>
          </p:nvGrpSpPr>
          <p:grpSpPr bwMode="auto">
            <a:xfrm rot="10800000" flipH="1">
              <a:off x="4038" y="2040"/>
              <a:ext cx="48" cy="144"/>
              <a:chOff x="2112" y="3648"/>
              <a:chExt cx="48" cy="144"/>
            </a:xfrm>
          </p:grpSpPr>
          <p:sp>
            <p:nvSpPr>
              <p:cNvPr id="159964" name="Line 220"/>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65" name="Oval 221"/>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66" name="Line 222"/>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67" name="Group 223"/>
            <p:cNvGrpSpPr>
              <a:grpSpLocks/>
            </p:cNvGrpSpPr>
            <p:nvPr/>
          </p:nvGrpSpPr>
          <p:grpSpPr bwMode="auto">
            <a:xfrm>
              <a:off x="3384" y="2112"/>
              <a:ext cx="1824" cy="720"/>
              <a:chOff x="3384" y="2112"/>
              <a:chExt cx="1824" cy="720"/>
            </a:xfrm>
          </p:grpSpPr>
          <p:sp>
            <p:nvSpPr>
              <p:cNvPr id="159968" name="Line 224"/>
              <p:cNvSpPr>
                <a:spLocks noChangeShapeType="1"/>
              </p:cNvSpPr>
              <p:nvPr/>
            </p:nvSpPr>
            <p:spPr bwMode="auto">
              <a:xfrm flipV="1">
                <a:off x="3624" y="2352"/>
                <a:ext cx="144" cy="28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9969" name="Group 225"/>
              <p:cNvGrpSpPr>
                <a:grpSpLocks/>
              </p:cNvGrpSpPr>
              <p:nvPr/>
            </p:nvGrpSpPr>
            <p:grpSpPr bwMode="auto">
              <a:xfrm>
                <a:off x="3384" y="2112"/>
                <a:ext cx="1824" cy="720"/>
                <a:chOff x="3504" y="2112"/>
                <a:chExt cx="1824" cy="720"/>
              </a:xfrm>
            </p:grpSpPr>
            <p:sp>
              <p:nvSpPr>
                <p:cNvPr id="159970" name="Line 226"/>
                <p:cNvSpPr>
                  <a:spLocks noChangeShapeType="1"/>
                </p:cNvSpPr>
                <p:nvPr/>
              </p:nvSpPr>
              <p:spPr bwMode="auto">
                <a:xfrm>
                  <a:off x="3504" y="2832"/>
                  <a:ext cx="96"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1" name="Line 227"/>
                <p:cNvSpPr>
                  <a:spLocks noChangeShapeType="1"/>
                </p:cNvSpPr>
                <p:nvPr/>
              </p:nvSpPr>
              <p:spPr bwMode="auto">
                <a:xfrm flipV="1">
                  <a:off x="3600" y="2640"/>
                  <a:ext cx="144" cy="19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2" name="Line 228"/>
                <p:cNvSpPr>
                  <a:spLocks noChangeShapeType="1"/>
                </p:cNvSpPr>
                <p:nvPr/>
              </p:nvSpPr>
              <p:spPr bwMode="auto">
                <a:xfrm flipV="1">
                  <a:off x="3888" y="2160"/>
                  <a:ext cx="144" cy="19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3" name="Line 229"/>
                <p:cNvSpPr>
                  <a:spLocks noChangeShapeType="1"/>
                </p:cNvSpPr>
                <p:nvPr/>
              </p:nvSpPr>
              <p:spPr bwMode="auto">
                <a:xfrm>
                  <a:off x="4032" y="2160"/>
                  <a:ext cx="144"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4" name="Line 230"/>
                <p:cNvSpPr>
                  <a:spLocks noChangeShapeType="1"/>
                </p:cNvSpPr>
                <p:nvPr/>
              </p:nvSpPr>
              <p:spPr bwMode="auto">
                <a:xfrm flipV="1">
                  <a:off x="4176" y="2112"/>
                  <a:ext cx="144" cy="4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5" name="Line 231"/>
                <p:cNvSpPr>
                  <a:spLocks noChangeShapeType="1"/>
                </p:cNvSpPr>
                <p:nvPr/>
              </p:nvSpPr>
              <p:spPr bwMode="auto">
                <a:xfrm>
                  <a:off x="4314" y="2130"/>
                  <a:ext cx="144"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6" name="Line 232"/>
                <p:cNvSpPr>
                  <a:spLocks noChangeShapeType="1"/>
                </p:cNvSpPr>
                <p:nvPr/>
              </p:nvSpPr>
              <p:spPr bwMode="auto">
                <a:xfrm>
                  <a:off x="4464" y="2142"/>
                  <a:ext cx="144"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7" name="Line 233"/>
                <p:cNvSpPr>
                  <a:spLocks noChangeShapeType="1"/>
                </p:cNvSpPr>
                <p:nvPr/>
              </p:nvSpPr>
              <p:spPr bwMode="auto">
                <a:xfrm>
                  <a:off x="4602" y="2136"/>
                  <a:ext cx="144" cy="4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78" name="Line 234"/>
                <p:cNvSpPr>
                  <a:spLocks noChangeShapeType="1"/>
                </p:cNvSpPr>
                <p:nvPr/>
              </p:nvSpPr>
              <p:spPr bwMode="auto">
                <a:xfrm>
                  <a:off x="4752" y="2160"/>
                  <a:ext cx="576" cy="24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59979" name="Group 235"/>
            <p:cNvGrpSpPr>
              <a:grpSpLocks/>
            </p:cNvGrpSpPr>
            <p:nvPr/>
          </p:nvGrpSpPr>
          <p:grpSpPr bwMode="auto">
            <a:xfrm rot="10800000" flipH="1">
              <a:off x="4176" y="2022"/>
              <a:ext cx="48" cy="144"/>
              <a:chOff x="2112" y="3648"/>
              <a:chExt cx="48" cy="144"/>
            </a:xfrm>
          </p:grpSpPr>
          <p:sp>
            <p:nvSpPr>
              <p:cNvPr id="159980" name="Line 236"/>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81" name="Oval 237"/>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82" name="Line 238"/>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83" name="Group 239"/>
            <p:cNvGrpSpPr>
              <a:grpSpLocks/>
            </p:cNvGrpSpPr>
            <p:nvPr/>
          </p:nvGrpSpPr>
          <p:grpSpPr bwMode="auto">
            <a:xfrm rot="10800000" flipH="1">
              <a:off x="4326" y="2010"/>
              <a:ext cx="48" cy="144"/>
              <a:chOff x="2112" y="3648"/>
              <a:chExt cx="48" cy="144"/>
            </a:xfrm>
          </p:grpSpPr>
          <p:sp>
            <p:nvSpPr>
              <p:cNvPr id="159984" name="Line 240"/>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85" name="Oval 241"/>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86" name="Line 242"/>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87" name="Group 243"/>
            <p:cNvGrpSpPr>
              <a:grpSpLocks/>
            </p:cNvGrpSpPr>
            <p:nvPr/>
          </p:nvGrpSpPr>
          <p:grpSpPr bwMode="auto">
            <a:xfrm rot="10800000" flipH="1">
              <a:off x="4470" y="2010"/>
              <a:ext cx="48" cy="144"/>
              <a:chOff x="2112" y="3648"/>
              <a:chExt cx="48" cy="144"/>
            </a:xfrm>
          </p:grpSpPr>
          <p:sp>
            <p:nvSpPr>
              <p:cNvPr id="159988" name="Line 244"/>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89" name="Oval 245"/>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90" name="Line 246"/>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91" name="Group 247"/>
            <p:cNvGrpSpPr>
              <a:grpSpLocks/>
            </p:cNvGrpSpPr>
            <p:nvPr/>
          </p:nvGrpSpPr>
          <p:grpSpPr bwMode="auto">
            <a:xfrm rot="10800000" flipH="1">
              <a:off x="4608" y="2046"/>
              <a:ext cx="48" cy="144"/>
              <a:chOff x="2112" y="3648"/>
              <a:chExt cx="48" cy="144"/>
            </a:xfrm>
          </p:grpSpPr>
          <p:sp>
            <p:nvSpPr>
              <p:cNvPr id="159992" name="Line 248"/>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93" name="Oval 249"/>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94" name="Line 250"/>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95" name="Group 251"/>
            <p:cNvGrpSpPr>
              <a:grpSpLocks/>
            </p:cNvGrpSpPr>
            <p:nvPr/>
          </p:nvGrpSpPr>
          <p:grpSpPr bwMode="auto">
            <a:xfrm rot="10800000" flipH="1">
              <a:off x="4896" y="2148"/>
              <a:ext cx="48" cy="144"/>
              <a:chOff x="2112" y="3648"/>
              <a:chExt cx="48" cy="144"/>
            </a:xfrm>
          </p:grpSpPr>
          <p:sp>
            <p:nvSpPr>
              <p:cNvPr id="159996" name="Line 252"/>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9997" name="Oval 253"/>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998" name="Line 254"/>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9999" name="Group 255"/>
            <p:cNvGrpSpPr>
              <a:grpSpLocks/>
            </p:cNvGrpSpPr>
            <p:nvPr/>
          </p:nvGrpSpPr>
          <p:grpSpPr bwMode="auto">
            <a:xfrm rot="10800000" flipH="1">
              <a:off x="5178" y="2265"/>
              <a:ext cx="48" cy="144"/>
              <a:chOff x="2112" y="3648"/>
              <a:chExt cx="48" cy="144"/>
            </a:xfrm>
          </p:grpSpPr>
          <p:sp>
            <p:nvSpPr>
              <p:cNvPr id="160000" name="Line 256"/>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01" name="Oval 257"/>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02" name="Line 258"/>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003" name="Group 259"/>
            <p:cNvGrpSpPr>
              <a:grpSpLocks/>
            </p:cNvGrpSpPr>
            <p:nvPr/>
          </p:nvGrpSpPr>
          <p:grpSpPr bwMode="auto">
            <a:xfrm rot="10800000" flipH="1">
              <a:off x="3894" y="2058"/>
              <a:ext cx="48" cy="144"/>
              <a:chOff x="2112" y="3648"/>
              <a:chExt cx="48" cy="144"/>
            </a:xfrm>
          </p:grpSpPr>
          <p:sp>
            <p:nvSpPr>
              <p:cNvPr id="160004" name="Line 260"/>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05" name="Oval 261"/>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06" name="Line 262"/>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007" name="Group 263"/>
            <p:cNvGrpSpPr>
              <a:grpSpLocks/>
            </p:cNvGrpSpPr>
            <p:nvPr/>
          </p:nvGrpSpPr>
          <p:grpSpPr bwMode="auto">
            <a:xfrm rot="10800000" flipH="1">
              <a:off x="3750" y="2262"/>
              <a:ext cx="48" cy="144"/>
              <a:chOff x="2112" y="3648"/>
              <a:chExt cx="48" cy="144"/>
            </a:xfrm>
          </p:grpSpPr>
          <p:sp>
            <p:nvSpPr>
              <p:cNvPr id="160008" name="Line 264"/>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09" name="Oval 265"/>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10" name="Line 266"/>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011" name="Group 267"/>
            <p:cNvGrpSpPr>
              <a:grpSpLocks/>
            </p:cNvGrpSpPr>
            <p:nvPr/>
          </p:nvGrpSpPr>
          <p:grpSpPr bwMode="auto">
            <a:xfrm rot="10800000" flipH="1">
              <a:off x="3594" y="2544"/>
              <a:ext cx="48" cy="144"/>
              <a:chOff x="2112" y="3648"/>
              <a:chExt cx="48" cy="144"/>
            </a:xfrm>
          </p:grpSpPr>
          <p:sp>
            <p:nvSpPr>
              <p:cNvPr id="160012" name="Line 268"/>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13" name="Oval 269"/>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14" name="Line 270"/>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015" name="Group 271"/>
            <p:cNvGrpSpPr>
              <a:grpSpLocks/>
            </p:cNvGrpSpPr>
            <p:nvPr/>
          </p:nvGrpSpPr>
          <p:grpSpPr bwMode="auto">
            <a:xfrm rot="10800000" flipH="1">
              <a:off x="3450" y="2742"/>
              <a:ext cx="48" cy="144"/>
              <a:chOff x="2112" y="3648"/>
              <a:chExt cx="48" cy="144"/>
            </a:xfrm>
          </p:grpSpPr>
          <p:sp>
            <p:nvSpPr>
              <p:cNvPr id="160016" name="Line 272"/>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17" name="Oval 273"/>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18" name="Line 274"/>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019" name="Group 275"/>
            <p:cNvGrpSpPr>
              <a:grpSpLocks/>
            </p:cNvGrpSpPr>
            <p:nvPr/>
          </p:nvGrpSpPr>
          <p:grpSpPr bwMode="auto">
            <a:xfrm rot="10800000" flipH="1">
              <a:off x="3360" y="2718"/>
              <a:ext cx="48" cy="144"/>
              <a:chOff x="2112" y="3648"/>
              <a:chExt cx="48" cy="144"/>
            </a:xfrm>
          </p:grpSpPr>
          <p:sp>
            <p:nvSpPr>
              <p:cNvPr id="160020" name="Line 276"/>
              <p:cNvSpPr>
                <a:spLocks noChangeShapeType="1"/>
              </p:cNvSpPr>
              <p:nvPr/>
            </p:nvSpPr>
            <p:spPr bwMode="auto">
              <a:xfrm>
                <a:off x="2136" y="3696"/>
                <a:ext cx="0" cy="9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21" name="Oval 277"/>
              <p:cNvSpPr>
                <a:spLocks noChangeArrowheads="1"/>
              </p:cNvSpPr>
              <p:nvPr/>
            </p:nvSpPr>
            <p:spPr bwMode="auto">
              <a:xfrm>
                <a:off x="2112" y="3648"/>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022" name="Line 278"/>
              <p:cNvSpPr>
                <a:spLocks noChangeShapeType="1"/>
              </p:cNvSpPr>
              <p:nvPr/>
            </p:nvSpPr>
            <p:spPr bwMode="auto">
              <a:xfrm>
                <a:off x="2112" y="3792"/>
                <a:ext cx="4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60023" name="Text Box 279"/>
          <p:cNvSpPr txBox="1">
            <a:spLocks noChangeArrowheads="1"/>
          </p:cNvSpPr>
          <p:nvPr/>
        </p:nvSpPr>
        <p:spPr bwMode="auto">
          <a:xfrm>
            <a:off x="1343552" y="1233488"/>
            <a:ext cx="138800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sr-Latn-CS" sz="1600" b="1" dirty="0">
                <a:latin typeface="Times New Roman" pitchFamily="18" charset="0"/>
                <a:cs typeface="Times New Roman" pitchFamily="18" charset="0"/>
              </a:rPr>
              <a:t>Control (n=8)
</a:t>
            </a:r>
            <a:endParaRPr lang="en-US" sz="1600" b="1" dirty="0">
              <a:latin typeface="Times New Roman" pitchFamily="18" charset="0"/>
              <a:cs typeface="Times New Roman" pitchFamily="18" charset="0"/>
            </a:endParaRPr>
          </a:p>
        </p:txBody>
      </p:sp>
      <p:sp>
        <p:nvSpPr>
          <p:cNvPr id="160024" name="Text Box 280"/>
          <p:cNvSpPr txBox="1">
            <a:spLocks noChangeArrowheads="1"/>
          </p:cNvSpPr>
          <p:nvPr/>
        </p:nvSpPr>
        <p:spPr bwMode="auto">
          <a:xfrm>
            <a:off x="6193759" y="1233488"/>
            <a:ext cx="12538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sr-Latn-CS" sz="1600" b="1" dirty="0">
                <a:latin typeface="Times New Roman" pitchFamily="18" charset="0"/>
                <a:cs typeface="Times New Roman" pitchFamily="18" charset="0"/>
              </a:rPr>
              <a:t>DM2 (n=14)
</a:t>
            </a:r>
            <a:endParaRPr lang="en-US" sz="1600" b="1" dirty="0">
              <a:latin typeface="Times New Roman" pitchFamily="18" charset="0"/>
              <a:cs typeface="Times New Roman" pitchFamily="18" charset="0"/>
            </a:endParaRPr>
          </a:p>
        </p:txBody>
      </p:sp>
      <p:sp>
        <p:nvSpPr>
          <p:cNvPr id="160025" name="AutoShape 281"/>
          <p:cNvSpPr>
            <a:spLocks noChangeArrowheads="1"/>
          </p:cNvSpPr>
          <p:nvPr/>
        </p:nvSpPr>
        <p:spPr bwMode="auto">
          <a:xfrm>
            <a:off x="1765300" y="2722563"/>
            <a:ext cx="304800" cy="1443037"/>
          </a:xfrm>
          <a:prstGeom prst="upDownArrow">
            <a:avLst>
              <a:gd name="adj1" fmla="val 50000"/>
              <a:gd name="adj2" fmla="val 94687"/>
            </a:avLst>
          </a:prstGeom>
          <a:solidFill>
            <a:schemeClr val="tx1"/>
          </a:solidFill>
          <a:ln w="285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60026" name="AutoShape 282"/>
          <p:cNvSpPr>
            <a:spLocks noChangeArrowheads="1"/>
          </p:cNvSpPr>
          <p:nvPr/>
        </p:nvSpPr>
        <p:spPr bwMode="auto">
          <a:xfrm>
            <a:off x="6356350" y="3486150"/>
            <a:ext cx="184150" cy="428625"/>
          </a:xfrm>
          <a:prstGeom prst="upDownArrow">
            <a:avLst>
              <a:gd name="adj1" fmla="val 50000"/>
              <a:gd name="adj2" fmla="val 59806"/>
            </a:avLst>
          </a:prstGeom>
          <a:solidFill>
            <a:schemeClr val="tx1"/>
          </a:solidFill>
          <a:ln w="285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60027" name="Text Box 283"/>
          <p:cNvSpPr txBox="1">
            <a:spLocks noChangeArrowheads="1"/>
          </p:cNvSpPr>
          <p:nvPr/>
        </p:nvSpPr>
        <p:spPr bwMode="auto">
          <a:xfrm>
            <a:off x="1738289" y="5257800"/>
            <a:ext cx="11208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en-GB" b="1" dirty="0">
                <a:latin typeface="Times New Roman" pitchFamily="18" charset="0"/>
                <a:cs typeface="Times New Roman" pitchFamily="18" charset="0"/>
              </a:rPr>
              <a:t>time</a:t>
            </a:r>
            <a:r>
              <a:rPr lang="en-US" b="1" dirty="0">
                <a:latin typeface="Times New Roman" pitchFamily="18" charset="0"/>
                <a:cs typeface="Times New Roman" pitchFamily="18" charset="0"/>
              </a:rPr>
              <a:t>, min</a:t>
            </a:r>
          </a:p>
        </p:txBody>
      </p:sp>
      <p:sp>
        <p:nvSpPr>
          <p:cNvPr id="160028" name="Text Box 284"/>
          <p:cNvSpPr txBox="1">
            <a:spLocks noChangeArrowheads="1"/>
          </p:cNvSpPr>
          <p:nvPr/>
        </p:nvSpPr>
        <p:spPr bwMode="auto">
          <a:xfrm rot="16200000">
            <a:off x="-892174" y="3245211"/>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Times New Roman" pitchFamily="18" charset="0"/>
                <a:cs typeface="Times New Roman" pitchFamily="18" charset="0"/>
              </a:rPr>
              <a:t>IR Insulin, </a:t>
            </a:r>
            <a:r>
              <a:rPr lang="en-US" sz="1600" b="1" dirty="0" err="1">
                <a:latin typeface="Times New Roman" pitchFamily="18" charset="0"/>
                <a:cs typeface="Times New Roman" pitchFamily="18" charset="0"/>
              </a:rPr>
              <a:t>mU</a:t>
            </a:r>
            <a:r>
              <a:rPr lang="en-US" sz="1600" b="1" dirty="0">
                <a:latin typeface="Times New Roman" pitchFamily="18" charset="0"/>
                <a:cs typeface="Times New Roman" pitchFamily="18" charset="0"/>
              </a:rPr>
              <a:t>/L</a:t>
            </a:r>
          </a:p>
        </p:txBody>
      </p:sp>
      <p:sp>
        <p:nvSpPr>
          <p:cNvPr id="160029" name="Text Box 285"/>
          <p:cNvSpPr txBox="1">
            <a:spLocks noChangeArrowheads="1"/>
          </p:cNvSpPr>
          <p:nvPr/>
        </p:nvSpPr>
        <p:spPr bwMode="auto">
          <a:xfrm rot="-16200000">
            <a:off x="3886322" y="3339892"/>
            <a:ext cx="92685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1600" b="1" dirty="0" err="1">
                <a:latin typeface="Times New Roman" pitchFamily="18" charset="0"/>
                <a:cs typeface="Times New Roman" pitchFamily="18" charset="0"/>
              </a:rPr>
              <a:t>nmol</a:t>
            </a:r>
            <a:r>
              <a:rPr lang="en-US" sz="1600" b="1" dirty="0">
                <a:solidFill>
                  <a:srgbClr val="FFFF00"/>
                </a:solidFill>
                <a:latin typeface="Times New Roman" pitchFamily="18" charset="0"/>
                <a:cs typeface="Times New Roman" pitchFamily="18" charset="0"/>
              </a:rPr>
              <a:t> </a:t>
            </a:r>
            <a:r>
              <a:rPr lang="en-US" sz="1600" b="1" dirty="0">
                <a:latin typeface="Times New Roman" pitchFamily="18" charset="0"/>
                <a:cs typeface="Times New Roman" pitchFamily="18" charset="0"/>
              </a:rPr>
              <a:t>/ L</a:t>
            </a:r>
          </a:p>
        </p:txBody>
      </p:sp>
      <p:grpSp>
        <p:nvGrpSpPr>
          <p:cNvPr id="160030" name="Group 286"/>
          <p:cNvGrpSpPr>
            <a:grpSpLocks/>
          </p:cNvGrpSpPr>
          <p:nvPr/>
        </p:nvGrpSpPr>
        <p:grpSpPr bwMode="auto">
          <a:xfrm>
            <a:off x="3986204" y="2024063"/>
            <a:ext cx="212724" cy="2944813"/>
            <a:chOff x="2511" y="1275"/>
            <a:chExt cx="134" cy="1855"/>
          </a:xfrm>
        </p:grpSpPr>
        <p:sp>
          <p:nvSpPr>
            <p:cNvPr id="160031" name="Text Box 287"/>
            <p:cNvSpPr txBox="1">
              <a:spLocks noChangeArrowheads="1"/>
            </p:cNvSpPr>
            <p:nvPr/>
          </p:nvSpPr>
          <p:spPr bwMode="auto">
            <a:xfrm>
              <a:off x="2511" y="1275"/>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0.6</a:t>
              </a:r>
            </a:p>
          </p:txBody>
        </p:sp>
        <p:sp>
          <p:nvSpPr>
            <p:cNvPr id="160032" name="Text Box 288"/>
            <p:cNvSpPr txBox="1">
              <a:spLocks noChangeArrowheads="1"/>
            </p:cNvSpPr>
            <p:nvPr/>
          </p:nvSpPr>
          <p:spPr bwMode="auto">
            <a:xfrm>
              <a:off x="2511" y="1563"/>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0.5</a:t>
              </a:r>
            </a:p>
          </p:txBody>
        </p:sp>
        <p:sp>
          <p:nvSpPr>
            <p:cNvPr id="160033" name="Text Box 289"/>
            <p:cNvSpPr txBox="1">
              <a:spLocks noChangeArrowheads="1"/>
            </p:cNvSpPr>
            <p:nvPr/>
          </p:nvSpPr>
          <p:spPr bwMode="auto">
            <a:xfrm>
              <a:off x="2511" y="1851"/>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0.4</a:t>
              </a:r>
            </a:p>
          </p:txBody>
        </p:sp>
        <p:sp>
          <p:nvSpPr>
            <p:cNvPr id="160034" name="Text Box 290"/>
            <p:cNvSpPr txBox="1">
              <a:spLocks noChangeArrowheads="1"/>
            </p:cNvSpPr>
            <p:nvPr/>
          </p:nvSpPr>
          <p:spPr bwMode="auto">
            <a:xfrm>
              <a:off x="2511" y="2139"/>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0.3</a:t>
              </a:r>
            </a:p>
          </p:txBody>
        </p:sp>
        <p:sp>
          <p:nvSpPr>
            <p:cNvPr id="160035" name="Text Box 291"/>
            <p:cNvSpPr txBox="1">
              <a:spLocks noChangeArrowheads="1"/>
            </p:cNvSpPr>
            <p:nvPr/>
          </p:nvSpPr>
          <p:spPr bwMode="auto">
            <a:xfrm>
              <a:off x="2511" y="2427"/>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0.2</a:t>
              </a:r>
            </a:p>
          </p:txBody>
        </p:sp>
        <p:sp>
          <p:nvSpPr>
            <p:cNvPr id="160036" name="Text Box 292"/>
            <p:cNvSpPr txBox="1">
              <a:spLocks noChangeArrowheads="1"/>
            </p:cNvSpPr>
            <p:nvPr/>
          </p:nvSpPr>
          <p:spPr bwMode="auto">
            <a:xfrm>
              <a:off x="2511" y="2715"/>
              <a:ext cx="13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0.1</a:t>
              </a:r>
            </a:p>
          </p:txBody>
        </p:sp>
        <p:sp>
          <p:nvSpPr>
            <p:cNvPr id="160037" name="Text Box 293"/>
            <p:cNvSpPr txBox="1">
              <a:spLocks noChangeArrowheads="1"/>
            </p:cNvSpPr>
            <p:nvPr/>
          </p:nvSpPr>
          <p:spPr bwMode="auto">
            <a:xfrm>
              <a:off x="2511" y="3014"/>
              <a:ext cx="5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50000"/>
                </a:spcBef>
              </a:pPr>
              <a:r>
                <a:rPr lang="en-US" sz="1200" b="1" dirty="0">
                  <a:cs typeface="Arial" pitchFamily="34" charset="0"/>
                </a:rPr>
                <a:t>0</a:t>
              </a:r>
            </a:p>
          </p:txBody>
        </p:sp>
      </p:grpSp>
      <p:grpSp>
        <p:nvGrpSpPr>
          <p:cNvPr id="160038" name="Group 294"/>
          <p:cNvGrpSpPr>
            <a:grpSpLocks/>
          </p:cNvGrpSpPr>
          <p:nvPr/>
        </p:nvGrpSpPr>
        <p:grpSpPr bwMode="auto">
          <a:xfrm>
            <a:off x="493713" y="2103438"/>
            <a:ext cx="169862" cy="2897188"/>
            <a:chOff x="311" y="1325"/>
            <a:chExt cx="107" cy="1825"/>
          </a:xfrm>
        </p:grpSpPr>
        <p:sp>
          <p:nvSpPr>
            <p:cNvPr id="160039" name="Text Box 295"/>
            <p:cNvSpPr txBox="1">
              <a:spLocks noChangeArrowheads="1"/>
            </p:cNvSpPr>
            <p:nvPr/>
          </p:nvSpPr>
          <p:spPr bwMode="auto">
            <a:xfrm>
              <a:off x="311" y="1325"/>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80</a:t>
              </a:r>
            </a:p>
          </p:txBody>
        </p:sp>
        <p:sp>
          <p:nvSpPr>
            <p:cNvPr id="160040" name="Text Box 296"/>
            <p:cNvSpPr txBox="1">
              <a:spLocks noChangeArrowheads="1"/>
            </p:cNvSpPr>
            <p:nvPr/>
          </p:nvSpPr>
          <p:spPr bwMode="auto">
            <a:xfrm>
              <a:off x="311" y="1763"/>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60</a:t>
              </a:r>
            </a:p>
          </p:txBody>
        </p:sp>
        <p:sp>
          <p:nvSpPr>
            <p:cNvPr id="160041" name="Text Box 297"/>
            <p:cNvSpPr txBox="1">
              <a:spLocks noChangeArrowheads="1"/>
            </p:cNvSpPr>
            <p:nvPr/>
          </p:nvSpPr>
          <p:spPr bwMode="auto">
            <a:xfrm>
              <a:off x="311" y="2183"/>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40</a:t>
              </a:r>
            </a:p>
          </p:txBody>
        </p:sp>
        <p:sp>
          <p:nvSpPr>
            <p:cNvPr id="160042" name="Text Box 298"/>
            <p:cNvSpPr txBox="1">
              <a:spLocks noChangeArrowheads="1"/>
            </p:cNvSpPr>
            <p:nvPr/>
          </p:nvSpPr>
          <p:spPr bwMode="auto">
            <a:xfrm>
              <a:off x="311" y="2609"/>
              <a:ext cx="10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20</a:t>
              </a:r>
            </a:p>
          </p:txBody>
        </p:sp>
        <p:sp>
          <p:nvSpPr>
            <p:cNvPr id="160043" name="Text Box 299"/>
            <p:cNvSpPr txBox="1">
              <a:spLocks noChangeArrowheads="1"/>
            </p:cNvSpPr>
            <p:nvPr/>
          </p:nvSpPr>
          <p:spPr bwMode="auto">
            <a:xfrm>
              <a:off x="334" y="3034"/>
              <a:ext cx="54"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a:spcBef>
                  <a:spcPct val="50000"/>
                </a:spcBef>
              </a:pPr>
              <a:r>
                <a:rPr lang="en-US" sz="1200" b="1" dirty="0">
                  <a:cs typeface="Arial" pitchFamily="34" charset="0"/>
                </a:rPr>
                <a:t>0</a:t>
              </a:r>
            </a:p>
          </p:txBody>
        </p:sp>
      </p:grpSp>
      <p:grpSp>
        <p:nvGrpSpPr>
          <p:cNvPr id="160044" name="Group 300"/>
          <p:cNvGrpSpPr>
            <a:grpSpLocks/>
          </p:cNvGrpSpPr>
          <p:nvPr/>
        </p:nvGrpSpPr>
        <p:grpSpPr bwMode="auto">
          <a:xfrm>
            <a:off x="673100" y="2152650"/>
            <a:ext cx="3267075" cy="2886075"/>
            <a:chOff x="424" y="1356"/>
            <a:chExt cx="2058" cy="1818"/>
          </a:xfrm>
        </p:grpSpPr>
        <p:grpSp>
          <p:nvGrpSpPr>
            <p:cNvPr id="160045" name="Group 301"/>
            <p:cNvGrpSpPr>
              <a:grpSpLocks/>
            </p:cNvGrpSpPr>
            <p:nvPr/>
          </p:nvGrpSpPr>
          <p:grpSpPr bwMode="auto">
            <a:xfrm>
              <a:off x="2416" y="1356"/>
              <a:ext cx="63" cy="1811"/>
              <a:chOff x="2416" y="1356"/>
              <a:chExt cx="63" cy="1811"/>
            </a:xfrm>
          </p:grpSpPr>
          <p:sp>
            <p:nvSpPr>
              <p:cNvPr id="160046" name="Line 302"/>
              <p:cNvSpPr>
                <a:spLocks noChangeShapeType="1"/>
              </p:cNvSpPr>
              <p:nvPr/>
            </p:nvSpPr>
            <p:spPr bwMode="auto">
              <a:xfrm flipV="1">
                <a:off x="2476" y="1362"/>
                <a:ext cx="1" cy="1805"/>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47" name="Line 303"/>
              <p:cNvSpPr>
                <a:spLocks noChangeShapeType="1"/>
              </p:cNvSpPr>
              <p:nvPr/>
            </p:nvSpPr>
            <p:spPr bwMode="auto">
              <a:xfrm flipH="1">
                <a:off x="2422" y="1620"/>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48" name="Line 304"/>
              <p:cNvSpPr>
                <a:spLocks noChangeShapeType="1"/>
              </p:cNvSpPr>
              <p:nvPr/>
            </p:nvSpPr>
            <p:spPr bwMode="auto">
              <a:xfrm flipH="1">
                <a:off x="2416" y="1908"/>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49" name="Line 305"/>
              <p:cNvSpPr>
                <a:spLocks noChangeShapeType="1"/>
              </p:cNvSpPr>
              <p:nvPr/>
            </p:nvSpPr>
            <p:spPr bwMode="auto">
              <a:xfrm flipH="1">
                <a:off x="2425" y="2201"/>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50" name="Line 306"/>
              <p:cNvSpPr>
                <a:spLocks noChangeShapeType="1"/>
              </p:cNvSpPr>
              <p:nvPr/>
            </p:nvSpPr>
            <p:spPr bwMode="auto">
              <a:xfrm flipH="1">
                <a:off x="2425" y="2501"/>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51" name="Line 307"/>
              <p:cNvSpPr>
                <a:spLocks noChangeShapeType="1"/>
              </p:cNvSpPr>
              <p:nvPr/>
            </p:nvSpPr>
            <p:spPr bwMode="auto">
              <a:xfrm flipH="1">
                <a:off x="2422" y="2789"/>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52" name="Line 308"/>
              <p:cNvSpPr>
                <a:spLocks noChangeShapeType="1"/>
              </p:cNvSpPr>
              <p:nvPr/>
            </p:nvSpPr>
            <p:spPr bwMode="auto">
              <a:xfrm flipH="1">
                <a:off x="2428" y="3078"/>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53" name="Line 309"/>
              <p:cNvSpPr>
                <a:spLocks noChangeShapeType="1"/>
              </p:cNvSpPr>
              <p:nvPr/>
            </p:nvSpPr>
            <p:spPr bwMode="auto">
              <a:xfrm flipH="1">
                <a:off x="2422" y="1356"/>
                <a:ext cx="51" cy="1"/>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60054" name="Group 310"/>
            <p:cNvGrpSpPr>
              <a:grpSpLocks/>
            </p:cNvGrpSpPr>
            <p:nvPr/>
          </p:nvGrpSpPr>
          <p:grpSpPr bwMode="auto">
            <a:xfrm>
              <a:off x="424" y="1364"/>
              <a:ext cx="2058" cy="1810"/>
              <a:chOff x="424" y="1364"/>
              <a:chExt cx="2058" cy="1810"/>
            </a:xfrm>
          </p:grpSpPr>
          <p:grpSp>
            <p:nvGrpSpPr>
              <p:cNvPr id="160055" name="Group 311"/>
              <p:cNvGrpSpPr>
                <a:grpSpLocks/>
              </p:cNvGrpSpPr>
              <p:nvPr/>
            </p:nvGrpSpPr>
            <p:grpSpPr bwMode="auto">
              <a:xfrm>
                <a:off x="424" y="1364"/>
                <a:ext cx="63" cy="1805"/>
                <a:chOff x="424" y="1364"/>
                <a:chExt cx="63" cy="1805"/>
              </a:xfrm>
            </p:grpSpPr>
            <p:sp>
              <p:nvSpPr>
                <p:cNvPr id="160056" name="Line 312"/>
                <p:cNvSpPr>
                  <a:spLocks noChangeShapeType="1"/>
                </p:cNvSpPr>
                <p:nvPr/>
              </p:nvSpPr>
              <p:spPr bwMode="auto">
                <a:xfrm flipH="1">
                  <a:off x="427" y="2250"/>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57" name="Line 313"/>
                <p:cNvSpPr>
                  <a:spLocks noChangeShapeType="1"/>
                </p:cNvSpPr>
                <p:nvPr/>
              </p:nvSpPr>
              <p:spPr bwMode="auto">
                <a:xfrm flipV="1">
                  <a:off x="434" y="1364"/>
                  <a:ext cx="1" cy="1805"/>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58" name="Line 314"/>
                <p:cNvSpPr>
                  <a:spLocks noChangeShapeType="1"/>
                </p:cNvSpPr>
                <p:nvPr/>
              </p:nvSpPr>
              <p:spPr bwMode="auto">
                <a:xfrm flipH="1">
                  <a:off x="427" y="266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59" name="Line 315"/>
                <p:cNvSpPr>
                  <a:spLocks noChangeShapeType="1"/>
                </p:cNvSpPr>
                <p:nvPr/>
              </p:nvSpPr>
              <p:spPr bwMode="auto">
                <a:xfrm flipH="1">
                  <a:off x="427" y="1608"/>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0" name="Line 316"/>
                <p:cNvSpPr>
                  <a:spLocks noChangeShapeType="1"/>
                </p:cNvSpPr>
                <p:nvPr/>
              </p:nvSpPr>
              <p:spPr bwMode="auto">
                <a:xfrm flipH="1">
                  <a:off x="434" y="1391"/>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1" name="Line 317"/>
                <p:cNvSpPr>
                  <a:spLocks noChangeShapeType="1"/>
                </p:cNvSpPr>
                <p:nvPr/>
              </p:nvSpPr>
              <p:spPr bwMode="auto">
                <a:xfrm flipH="1">
                  <a:off x="424" y="182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2" name="Line 318"/>
                <p:cNvSpPr>
                  <a:spLocks noChangeShapeType="1"/>
                </p:cNvSpPr>
                <p:nvPr/>
              </p:nvSpPr>
              <p:spPr bwMode="auto">
                <a:xfrm flipH="1">
                  <a:off x="430" y="2040"/>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3" name="Line 319"/>
                <p:cNvSpPr>
                  <a:spLocks noChangeShapeType="1"/>
                </p:cNvSpPr>
                <p:nvPr/>
              </p:nvSpPr>
              <p:spPr bwMode="auto">
                <a:xfrm flipH="1">
                  <a:off x="430" y="245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4" name="Line 320"/>
                <p:cNvSpPr>
                  <a:spLocks noChangeShapeType="1"/>
                </p:cNvSpPr>
                <p:nvPr/>
              </p:nvSpPr>
              <p:spPr bwMode="auto">
                <a:xfrm flipH="1">
                  <a:off x="430" y="3089"/>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5" name="Line 321"/>
                <p:cNvSpPr>
                  <a:spLocks noChangeShapeType="1"/>
                </p:cNvSpPr>
                <p:nvPr/>
              </p:nvSpPr>
              <p:spPr bwMode="auto">
                <a:xfrm flipH="1">
                  <a:off x="436" y="2874"/>
                  <a:ext cx="51" cy="1"/>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160066" name="Group 322"/>
              <p:cNvGrpSpPr>
                <a:grpSpLocks/>
              </p:cNvGrpSpPr>
              <p:nvPr/>
            </p:nvGrpSpPr>
            <p:grpSpPr bwMode="auto">
              <a:xfrm>
                <a:off x="430" y="3110"/>
                <a:ext cx="2052" cy="64"/>
                <a:chOff x="430" y="3114"/>
                <a:chExt cx="2052" cy="64"/>
              </a:xfrm>
            </p:grpSpPr>
            <p:sp>
              <p:nvSpPr>
                <p:cNvPr id="160067" name="Line 323"/>
                <p:cNvSpPr>
                  <a:spLocks noChangeShapeType="1"/>
                </p:cNvSpPr>
                <p:nvPr/>
              </p:nvSpPr>
              <p:spPr bwMode="auto">
                <a:xfrm>
                  <a:off x="2354"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8" name="Line 324"/>
                <p:cNvSpPr>
                  <a:spLocks noChangeShapeType="1"/>
                </p:cNvSpPr>
                <p:nvPr/>
              </p:nvSpPr>
              <p:spPr bwMode="auto">
                <a:xfrm>
                  <a:off x="2211"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69" name="Line 325"/>
                <p:cNvSpPr>
                  <a:spLocks noChangeShapeType="1"/>
                </p:cNvSpPr>
                <p:nvPr/>
              </p:nvSpPr>
              <p:spPr bwMode="auto">
                <a:xfrm>
                  <a:off x="2074"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0" name="Line 326"/>
                <p:cNvSpPr>
                  <a:spLocks noChangeShapeType="1"/>
                </p:cNvSpPr>
                <p:nvPr/>
              </p:nvSpPr>
              <p:spPr bwMode="auto">
                <a:xfrm>
                  <a:off x="1930"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1" name="Line 327"/>
                <p:cNvSpPr>
                  <a:spLocks noChangeShapeType="1"/>
                </p:cNvSpPr>
                <p:nvPr/>
              </p:nvSpPr>
              <p:spPr bwMode="auto">
                <a:xfrm>
                  <a:off x="1786"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2" name="Line 328"/>
                <p:cNvSpPr>
                  <a:spLocks noChangeShapeType="1"/>
                </p:cNvSpPr>
                <p:nvPr/>
              </p:nvSpPr>
              <p:spPr bwMode="auto">
                <a:xfrm>
                  <a:off x="1636"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3" name="Line 329"/>
                <p:cNvSpPr>
                  <a:spLocks noChangeShapeType="1"/>
                </p:cNvSpPr>
                <p:nvPr/>
              </p:nvSpPr>
              <p:spPr bwMode="auto">
                <a:xfrm>
                  <a:off x="628"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4" name="Line 330"/>
                <p:cNvSpPr>
                  <a:spLocks noChangeShapeType="1"/>
                </p:cNvSpPr>
                <p:nvPr/>
              </p:nvSpPr>
              <p:spPr bwMode="auto">
                <a:xfrm>
                  <a:off x="921"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5" name="Line 331"/>
                <p:cNvSpPr>
                  <a:spLocks noChangeShapeType="1"/>
                </p:cNvSpPr>
                <p:nvPr/>
              </p:nvSpPr>
              <p:spPr bwMode="auto">
                <a:xfrm>
                  <a:off x="430" y="3174"/>
                  <a:ext cx="2052" cy="0"/>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76" name="Line 332"/>
                <p:cNvSpPr>
                  <a:spLocks noChangeShapeType="1"/>
                </p:cNvSpPr>
                <p:nvPr/>
              </p:nvSpPr>
              <p:spPr bwMode="auto">
                <a:xfrm>
                  <a:off x="1065"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7" name="Line 333"/>
                <p:cNvSpPr>
                  <a:spLocks noChangeShapeType="1"/>
                </p:cNvSpPr>
                <p:nvPr/>
              </p:nvSpPr>
              <p:spPr bwMode="auto">
                <a:xfrm>
                  <a:off x="771" y="3114"/>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8" name="Line 334"/>
                <p:cNvSpPr>
                  <a:spLocks noChangeShapeType="1"/>
                </p:cNvSpPr>
                <p:nvPr/>
              </p:nvSpPr>
              <p:spPr bwMode="auto">
                <a:xfrm>
                  <a:off x="1348"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79" name="Line 335"/>
                <p:cNvSpPr>
                  <a:spLocks noChangeShapeType="1"/>
                </p:cNvSpPr>
                <p:nvPr/>
              </p:nvSpPr>
              <p:spPr bwMode="auto">
                <a:xfrm>
                  <a:off x="1491"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0080" name="Line 336"/>
                <p:cNvSpPr>
                  <a:spLocks noChangeShapeType="1"/>
                </p:cNvSpPr>
                <p:nvPr/>
              </p:nvSpPr>
              <p:spPr bwMode="auto">
                <a:xfrm>
                  <a:off x="1204" y="3120"/>
                  <a:ext cx="1" cy="58"/>
                </a:xfrm>
                <a:prstGeom prst="line">
                  <a:avLst/>
                </a:prstGeom>
                <a:noFill/>
                <a:ln w="1905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160081" name="Text Box 337"/>
          <p:cNvSpPr txBox="1">
            <a:spLocks noChangeArrowheads="1"/>
          </p:cNvSpPr>
          <p:nvPr/>
        </p:nvSpPr>
        <p:spPr bwMode="auto">
          <a:xfrm>
            <a:off x="3600011" y="5107524"/>
            <a:ext cx="25487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180</a:t>
            </a:r>
          </a:p>
        </p:txBody>
      </p:sp>
      <p:sp>
        <p:nvSpPr>
          <p:cNvPr id="160082" name="Text Box 338"/>
          <p:cNvSpPr txBox="1">
            <a:spLocks noChangeArrowheads="1"/>
          </p:cNvSpPr>
          <p:nvPr/>
        </p:nvSpPr>
        <p:spPr bwMode="auto">
          <a:xfrm>
            <a:off x="1838298" y="5107524"/>
            <a:ext cx="16991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60</a:t>
            </a:r>
          </a:p>
        </p:txBody>
      </p:sp>
      <p:sp>
        <p:nvSpPr>
          <p:cNvPr id="160083" name="Text Box 339"/>
          <p:cNvSpPr txBox="1">
            <a:spLocks noChangeArrowheads="1"/>
          </p:cNvSpPr>
          <p:nvPr/>
        </p:nvSpPr>
        <p:spPr bwMode="auto">
          <a:xfrm>
            <a:off x="2704661" y="5107524"/>
            <a:ext cx="25487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120</a:t>
            </a:r>
          </a:p>
        </p:txBody>
      </p:sp>
      <p:sp>
        <p:nvSpPr>
          <p:cNvPr id="160084" name="Text Box 340"/>
          <p:cNvSpPr txBox="1">
            <a:spLocks noChangeArrowheads="1"/>
          </p:cNvSpPr>
          <p:nvPr/>
        </p:nvSpPr>
        <p:spPr bwMode="auto">
          <a:xfrm>
            <a:off x="742286" y="5107524"/>
            <a:ext cx="301366"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a:spcBef>
                <a:spcPct val="50000"/>
              </a:spcBef>
            </a:pPr>
            <a:r>
              <a:rPr lang="en-US" sz="1200" b="1" dirty="0">
                <a:cs typeface="Arial" pitchFamily="34" charset="0"/>
              </a:rPr>
              <a:t>     0</a:t>
            </a:r>
          </a:p>
        </p:txBody>
      </p:sp>
      <p:sp>
        <p:nvSpPr>
          <p:cNvPr id="160085" name="Text Box 341"/>
          <p:cNvSpPr txBox="1">
            <a:spLocks noChangeArrowheads="1"/>
          </p:cNvSpPr>
          <p:nvPr/>
        </p:nvSpPr>
        <p:spPr bwMode="auto">
          <a:xfrm>
            <a:off x="5013325" y="11795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solidFill>
                <a:srgbClr val="FFFF00"/>
              </a:solidFill>
              <a:cs typeface="Arial" pitchFamily="34" charset="0"/>
            </a:endParaRPr>
          </a:p>
        </p:txBody>
      </p:sp>
      <p:sp>
        <p:nvSpPr>
          <p:cNvPr id="160086" name="Text Box 342"/>
          <p:cNvSpPr txBox="1">
            <a:spLocks noChangeArrowheads="1"/>
          </p:cNvSpPr>
          <p:nvPr/>
        </p:nvSpPr>
        <p:spPr bwMode="auto">
          <a:xfrm>
            <a:off x="835025" y="5630863"/>
            <a:ext cx="70403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1400" b="1" dirty="0">
                <a:latin typeface="Times New Roman" pitchFamily="18" charset="0"/>
                <a:cs typeface="Times New Roman" pitchFamily="18" charset="0"/>
              </a:rPr>
              <a:t>OGTT</a:t>
            </a:r>
            <a:endParaRPr lang="en-US" sz="1400" b="1" dirty="0">
              <a:latin typeface="Times New Roman" pitchFamily="18" charset="0"/>
              <a:cs typeface="Times New Roman" pitchFamily="18" charset="0"/>
            </a:endParaRPr>
          </a:p>
        </p:txBody>
      </p:sp>
      <p:sp>
        <p:nvSpPr>
          <p:cNvPr id="160087" name="Text Box 343"/>
          <p:cNvSpPr txBox="1">
            <a:spLocks noChangeArrowheads="1"/>
          </p:cNvSpPr>
          <p:nvPr/>
        </p:nvSpPr>
        <p:spPr bwMode="auto">
          <a:xfrm>
            <a:off x="835025" y="5911850"/>
            <a:ext cx="76495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1400" b="1" dirty="0">
                <a:latin typeface="Times New Roman" pitchFamily="18" charset="0"/>
                <a:cs typeface="Times New Roman" pitchFamily="18" charset="0"/>
              </a:rPr>
              <a:t>IVGTT</a:t>
            </a:r>
            <a:endParaRPr lang="en-US" sz="1400" b="1" dirty="0">
              <a:latin typeface="Times New Roman" pitchFamily="18" charset="0"/>
              <a:cs typeface="Times New Roman" pitchFamily="18" charset="0"/>
            </a:endParaRPr>
          </a:p>
        </p:txBody>
      </p:sp>
      <p:grpSp>
        <p:nvGrpSpPr>
          <p:cNvPr id="160088" name="Group 344"/>
          <p:cNvGrpSpPr>
            <a:grpSpLocks/>
          </p:cNvGrpSpPr>
          <p:nvPr/>
        </p:nvGrpSpPr>
        <p:grpSpPr bwMode="auto">
          <a:xfrm>
            <a:off x="338138" y="5724525"/>
            <a:ext cx="428625" cy="119063"/>
            <a:chOff x="156" y="3564"/>
            <a:chExt cx="270" cy="75"/>
          </a:xfrm>
        </p:grpSpPr>
        <p:sp>
          <p:nvSpPr>
            <p:cNvPr id="160089" name="Line 345"/>
            <p:cNvSpPr>
              <a:spLocks noChangeShapeType="1"/>
            </p:cNvSpPr>
            <p:nvPr/>
          </p:nvSpPr>
          <p:spPr bwMode="auto">
            <a:xfrm>
              <a:off x="201" y="3602"/>
              <a:ext cx="195"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90" name="Oval 346"/>
            <p:cNvSpPr>
              <a:spLocks noChangeArrowheads="1"/>
            </p:cNvSpPr>
            <p:nvPr/>
          </p:nvSpPr>
          <p:spPr bwMode="auto">
            <a:xfrm>
              <a:off x="156" y="3564"/>
              <a:ext cx="75" cy="75"/>
            </a:xfrm>
            <a:prstGeom prst="ellipse">
              <a:avLst/>
            </a:prstGeom>
            <a:solidFill>
              <a:srgbClr val="FF0000"/>
            </a:solidFill>
            <a:ln>
              <a:noFill/>
            </a:ln>
            <a:effectLst/>
            <a:extLst>
              <a:ext uri="{91240B29-F687-4F45-9708-019B960494DF}">
                <a14:hiddenLine xmlns:a14="http://schemas.microsoft.com/office/drawing/2010/main" w="9525" algn="ctr">
                  <a:solidFill>
                    <a:srgbClr val="FF0000"/>
                  </a:solidFill>
                  <a:round/>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60091" name="Oval 347"/>
            <p:cNvSpPr>
              <a:spLocks noChangeArrowheads="1"/>
            </p:cNvSpPr>
            <p:nvPr/>
          </p:nvSpPr>
          <p:spPr bwMode="auto">
            <a:xfrm>
              <a:off x="351" y="3564"/>
              <a:ext cx="75" cy="75"/>
            </a:xfrm>
            <a:prstGeom prst="ellipse">
              <a:avLst/>
            </a:prstGeom>
            <a:solidFill>
              <a:srgbClr val="FF0000"/>
            </a:solidFill>
            <a:ln>
              <a:noFill/>
            </a:ln>
            <a:effectLst/>
            <a:extLst>
              <a:ext uri="{91240B29-F687-4F45-9708-019B960494DF}">
                <a14:hiddenLine xmlns:a14="http://schemas.microsoft.com/office/drawing/2010/main" w="9525" algn="ctr">
                  <a:solidFill>
                    <a:srgbClr val="FF0000"/>
                  </a:solidFill>
                  <a:round/>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160092" name="Group 348"/>
          <p:cNvGrpSpPr>
            <a:grpSpLocks/>
          </p:cNvGrpSpPr>
          <p:nvPr/>
        </p:nvGrpSpPr>
        <p:grpSpPr bwMode="auto">
          <a:xfrm>
            <a:off x="338138" y="6000750"/>
            <a:ext cx="428625" cy="119063"/>
            <a:chOff x="213" y="3780"/>
            <a:chExt cx="270" cy="75"/>
          </a:xfrm>
        </p:grpSpPr>
        <p:sp>
          <p:nvSpPr>
            <p:cNvPr id="160093" name="Line 349"/>
            <p:cNvSpPr>
              <a:spLocks noChangeShapeType="1"/>
            </p:cNvSpPr>
            <p:nvPr/>
          </p:nvSpPr>
          <p:spPr bwMode="auto">
            <a:xfrm>
              <a:off x="288" y="3818"/>
              <a:ext cx="120" cy="0"/>
            </a:xfrm>
            <a:prstGeom prst="line">
              <a:avLst/>
            </a:prstGeom>
            <a:noFill/>
            <a:ln w="190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094" name="Oval 350"/>
            <p:cNvSpPr>
              <a:spLocks noChangeArrowheads="1"/>
            </p:cNvSpPr>
            <p:nvPr/>
          </p:nvSpPr>
          <p:spPr bwMode="auto">
            <a:xfrm>
              <a:off x="213" y="3780"/>
              <a:ext cx="75" cy="75"/>
            </a:xfrm>
            <a:prstGeom prst="ellipse">
              <a:avLst/>
            </a:prstGeom>
            <a:noFill/>
            <a:ln w="9525" algn="ctr">
              <a:solidFill>
                <a:schemeClr val="hlink"/>
              </a:solidFill>
              <a:round/>
              <a:headEnd/>
              <a:tailEnd type="none" w="lg" len="lg"/>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60095" name="Oval 351"/>
            <p:cNvSpPr>
              <a:spLocks noChangeArrowheads="1"/>
            </p:cNvSpPr>
            <p:nvPr/>
          </p:nvSpPr>
          <p:spPr bwMode="auto">
            <a:xfrm>
              <a:off x="408" y="3780"/>
              <a:ext cx="75" cy="75"/>
            </a:xfrm>
            <a:prstGeom prst="ellipse">
              <a:avLst/>
            </a:prstGeom>
            <a:noFill/>
            <a:ln w="9525" algn="ctr">
              <a:solidFill>
                <a:schemeClr val="hlink"/>
              </a:solidFill>
              <a:round/>
              <a:headEnd/>
              <a:tailEnd type="none" w="lg" len="lg"/>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160096" name="Text Box 352"/>
          <p:cNvSpPr txBox="1">
            <a:spLocks noChangeArrowheads="1"/>
          </p:cNvSpPr>
          <p:nvPr/>
        </p:nvSpPr>
        <p:spPr bwMode="auto">
          <a:xfrm>
            <a:off x="2393497" y="2168525"/>
            <a:ext cx="848630"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bg1"/>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400">
                <a:solidFill>
                  <a:schemeClr val="tx1"/>
                </a:solidFill>
                <a:latin typeface="Times New Roman" pitchFamily="18" charset="0"/>
              </a:defRPr>
            </a:lvl1pPr>
            <a:lvl2pPr marL="404813" eaLnBrk="0" hangingPunct="0">
              <a:defRPr sz="2400">
                <a:solidFill>
                  <a:schemeClr val="tx1"/>
                </a:solidFill>
                <a:latin typeface="Times New Roman" pitchFamily="18" charset="0"/>
              </a:defRPr>
            </a:lvl2pPr>
            <a:lvl3pPr marL="766763" eaLnBrk="0" hangingPunct="0">
              <a:defRPr sz="2400">
                <a:solidFill>
                  <a:schemeClr val="tx1"/>
                </a:solidFill>
                <a:latin typeface="Times New Roman" pitchFamily="18" charset="0"/>
              </a:defRPr>
            </a:lvl3pPr>
            <a:lvl4pPr marL="1150938" eaLnBrk="0" hangingPunct="0">
              <a:defRPr sz="2400">
                <a:solidFill>
                  <a:schemeClr val="tx1"/>
                </a:solidFill>
                <a:latin typeface="Times New Roman" pitchFamily="18" charset="0"/>
              </a:defRPr>
            </a:lvl4pPr>
            <a:lvl5pPr marL="1535113" eaLnBrk="0" hangingPunct="0">
              <a:defRPr sz="2400">
                <a:solidFill>
                  <a:schemeClr val="tx1"/>
                </a:solidFill>
                <a:latin typeface="Times New Roman" pitchFamily="18" charset="0"/>
              </a:defRPr>
            </a:lvl5pPr>
            <a:lvl6pPr marL="1992313" eaLnBrk="0" fontAlgn="base" hangingPunct="0">
              <a:spcBef>
                <a:spcPct val="0"/>
              </a:spcBef>
              <a:spcAft>
                <a:spcPct val="0"/>
              </a:spcAft>
              <a:defRPr sz="2400">
                <a:solidFill>
                  <a:schemeClr val="tx1"/>
                </a:solidFill>
                <a:latin typeface="Times New Roman" pitchFamily="18" charset="0"/>
              </a:defRPr>
            </a:lvl6pPr>
            <a:lvl7pPr marL="2449513" eaLnBrk="0" fontAlgn="base" hangingPunct="0">
              <a:spcBef>
                <a:spcPct val="0"/>
              </a:spcBef>
              <a:spcAft>
                <a:spcPct val="0"/>
              </a:spcAft>
              <a:defRPr sz="2400">
                <a:solidFill>
                  <a:schemeClr val="tx1"/>
                </a:solidFill>
                <a:latin typeface="Times New Roman" pitchFamily="18" charset="0"/>
              </a:defRPr>
            </a:lvl7pPr>
            <a:lvl8pPr marL="2906713" eaLnBrk="0" fontAlgn="base" hangingPunct="0">
              <a:spcBef>
                <a:spcPct val="0"/>
              </a:spcBef>
              <a:spcAft>
                <a:spcPct val="0"/>
              </a:spcAft>
              <a:defRPr sz="2400">
                <a:solidFill>
                  <a:schemeClr val="tx1"/>
                </a:solidFill>
                <a:latin typeface="Times New Roman" pitchFamily="18" charset="0"/>
              </a:defRPr>
            </a:lvl8pPr>
            <a:lvl9pPr marL="3363913"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sr-Latn-CS" sz="1800" b="1" dirty="0">
                <a:cs typeface="Times New Roman" pitchFamily="18" charset="0"/>
              </a:rPr>
              <a:t>In</a:t>
            </a:r>
            <a:r>
              <a:rPr lang="en-GB" sz="1800" b="1" dirty="0">
                <a:cs typeface="Times New Roman" pitchFamily="18" charset="0"/>
              </a:rPr>
              <a:t>cretin</a:t>
            </a:r>
            <a:r>
              <a:rPr lang="sr-Latn-CS" sz="1800" b="1" dirty="0">
                <a:cs typeface="Times New Roman" pitchFamily="18" charset="0"/>
              </a:rPr>
              <a:t> </a:t>
            </a:r>
          </a:p>
          <a:p>
            <a:pPr algn="ctr" eaLnBrk="1" hangingPunct="1"/>
            <a:r>
              <a:rPr lang="sr-Latn-CS" sz="1800" b="1" dirty="0">
                <a:cs typeface="Times New Roman" pitchFamily="18" charset="0"/>
              </a:rPr>
              <a:t>effect</a:t>
            </a:r>
            <a:endParaRPr lang="en-US" sz="1800" b="1" dirty="0">
              <a:cs typeface="Times New Roman" pitchFamily="18" charset="0"/>
            </a:endParaRPr>
          </a:p>
        </p:txBody>
      </p:sp>
      <p:sp>
        <p:nvSpPr>
          <p:cNvPr id="160097" name="Text Box 353"/>
          <p:cNvSpPr txBox="1">
            <a:spLocks noChangeArrowheads="1"/>
          </p:cNvSpPr>
          <p:nvPr/>
        </p:nvSpPr>
        <p:spPr bwMode="auto">
          <a:xfrm>
            <a:off x="5643563" y="2100263"/>
            <a:ext cx="2397125" cy="830262"/>
          </a:xfrm>
          <a:prstGeom prst="rect">
            <a:avLst/>
          </a:prstGeom>
          <a:solidFill>
            <a:schemeClr val="accent3">
              <a:lumMod val="85000"/>
            </a:schemeClr>
          </a:solidFill>
          <a:ln w="28575" algn="ctr">
            <a:solidFill>
              <a:srgbClr val="FFFF66"/>
            </a:solidFill>
            <a:miter lim="800000"/>
            <a:headEnd/>
            <a:tailEnd type="none" w="lg" len="lg"/>
          </a:ln>
          <a:effectLst/>
        </p:spPr>
        <p:txBody>
          <a:bodyPr lIns="0" tIns="0" rIns="0" bIns="0" anchor="ctr" anchorCtr="1"/>
          <a:lstStyle>
            <a:lvl1pPr eaLnBrk="0" hangingPunct="0">
              <a:defRPr sz="2400">
                <a:solidFill>
                  <a:schemeClr val="tx1"/>
                </a:solidFill>
                <a:latin typeface="Times New Roman" pitchFamily="18" charset="0"/>
              </a:defRPr>
            </a:lvl1pPr>
            <a:lvl2pPr marL="404813" eaLnBrk="0" hangingPunct="0">
              <a:defRPr sz="2400">
                <a:solidFill>
                  <a:schemeClr val="tx1"/>
                </a:solidFill>
                <a:latin typeface="Times New Roman" pitchFamily="18" charset="0"/>
              </a:defRPr>
            </a:lvl2pPr>
            <a:lvl3pPr marL="766763" eaLnBrk="0" hangingPunct="0">
              <a:defRPr sz="2400">
                <a:solidFill>
                  <a:schemeClr val="tx1"/>
                </a:solidFill>
                <a:latin typeface="Times New Roman" pitchFamily="18" charset="0"/>
              </a:defRPr>
            </a:lvl3pPr>
            <a:lvl4pPr marL="1150938" eaLnBrk="0" hangingPunct="0">
              <a:defRPr sz="2400">
                <a:solidFill>
                  <a:schemeClr val="tx1"/>
                </a:solidFill>
                <a:latin typeface="Times New Roman" pitchFamily="18" charset="0"/>
              </a:defRPr>
            </a:lvl4pPr>
            <a:lvl5pPr marL="1535113" eaLnBrk="0" hangingPunct="0">
              <a:defRPr sz="2400">
                <a:solidFill>
                  <a:schemeClr val="tx1"/>
                </a:solidFill>
                <a:latin typeface="Times New Roman" pitchFamily="18" charset="0"/>
              </a:defRPr>
            </a:lvl5pPr>
            <a:lvl6pPr marL="1992313" eaLnBrk="0" fontAlgn="base" hangingPunct="0">
              <a:spcBef>
                <a:spcPct val="0"/>
              </a:spcBef>
              <a:spcAft>
                <a:spcPct val="0"/>
              </a:spcAft>
              <a:defRPr sz="2400">
                <a:solidFill>
                  <a:schemeClr val="tx1"/>
                </a:solidFill>
                <a:latin typeface="Times New Roman" pitchFamily="18" charset="0"/>
              </a:defRPr>
            </a:lvl6pPr>
            <a:lvl7pPr marL="2449513" eaLnBrk="0" fontAlgn="base" hangingPunct="0">
              <a:spcBef>
                <a:spcPct val="0"/>
              </a:spcBef>
              <a:spcAft>
                <a:spcPct val="0"/>
              </a:spcAft>
              <a:defRPr sz="2400">
                <a:solidFill>
                  <a:schemeClr val="tx1"/>
                </a:solidFill>
                <a:latin typeface="Times New Roman" pitchFamily="18" charset="0"/>
              </a:defRPr>
            </a:lvl7pPr>
            <a:lvl8pPr marL="2906713" eaLnBrk="0" fontAlgn="base" hangingPunct="0">
              <a:spcBef>
                <a:spcPct val="0"/>
              </a:spcBef>
              <a:spcAft>
                <a:spcPct val="0"/>
              </a:spcAft>
              <a:defRPr sz="2400">
                <a:solidFill>
                  <a:schemeClr val="tx1"/>
                </a:solidFill>
                <a:latin typeface="Times New Roman" pitchFamily="18" charset="0"/>
              </a:defRPr>
            </a:lvl8pPr>
            <a:lvl9pPr marL="3363913"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GB" sz="1600" b="1" dirty="0">
                <a:cs typeface="Times New Roman" pitchFamily="18" charset="0"/>
              </a:rPr>
              <a:t>Incretin effect is reduced in DM2.
</a:t>
            </a:r>
            <a:endParaRPr lang="en-US" sz="1600" b="1" dirty="0">
              <a:cs typeface="Times New Roman" pitchFamily="18" charset="0"/>
            </a:endParaRPr>
          </a:p>
        </p:txBody>
      </p:sp>
      <p:sp>
        <p:nvSpPr>
          <p:cNvPr id="160098" name="Text Box 354"/>
          <p:cNvSpPr txBox="1">
            <a:spLocks noChangeArrowheads="1"/>
          </p:cNvSpPr>
          <p:nvPr/>
        </p:nvSpPr>
        <p:spPr bwMode="auto">
          <a:xfrm>
            <a:off x="361950" y="6427014"/>
            <a:ext cx="8248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a:buClr>
                <a:srgbClr val="3A75C4"/>
              </a:buClr>
            </a:pPr>
            <a:r>
              <a:rPr lang="en-US" sz="1200" dirty="0">
                <a:latin typeface="Times New Roman" pitchFamily="18" charset="0"/>
                <a:cs typeface="Times New Roman" pitchFamily="18" charset="0"/>
              </a:rPr>
              <a:t>Adapted with permission from </a:t>
            </a:r>
            <a:r>
              <a:rPr lang="en-US" sz="1200" dirty="0" err="1">
                <a:latin typeface="Times New Roman" pitchFamily="18" charset="0"/>
                <a:cs typeface="Times New Roman" pitchFamily="18" charset="0"/>
              </a:rPr>
              <a:t>Nauck</a:t>
            </a:r>
            <a:r>
              <a:rPr lang="en-US" sz="1200" dirty="0">
                <a:latin typeface="Times New Roman" pitchFamily="18" charset="0"/>
                <a:cs typeface="Times New Roman" pitchFamily="18" charset="0"/>
              </a:rPr>
              <a:t> M et al. </a:t>
            </a:r>
            <a:r>
              <a:rPr lang="en-US" sz="1200" i="1" dirty="0" err="1">
                <a:latin typeface="Times New Roman" pitchFamily="18" charset="0"/>
                <a:cs typeface="Times New Roman" pitchFamily="18" charset="0"/>
              </a:rPr>
              <a:t>Diabetologia</a:t>
            </a:r>
            <a:r>
              <a:rPr lang="en-US" sz="1200" dirty="0">
                <a:latin typeface="Times New Roman" pitchFamily="18" charset="0"/>
                <a:cs typeface="Times New Roman" pitchFamily="18" charset="0"/>
              </a:rPr>
              <a:t>. 1986;29:46–52. Copyright © 1986 Springer-</a:t>
            </a:r>
            <a:r>
              <a:rPr lang="en-US" sz="1200" dirty="0" err="1">
                <a:latin typeface="Times New Roman" pitchFamily="18" charset="0"/>
                <a:cs typeface="Times New Roman" pitchFamily="18" charset="0"/>
              </a:rPr>
              <a:t>Verlag</a:t>
            </a:r>
            <a:r>
              <a:rPr lang="en-US" sz="1200" dirty="0">
                <a:latin typeface="Times New Roman" pitchFamily="18" charset="0"/>
                <a:cs typeface="Times New Roman" pitchFamily="18" charset="0"/>
              </a:rPr>
              <a:t>.</a:t>
            </a:r>
          </a:p>
        </p:txBody>
      </p:sp>
    </p:spTree>
    <p:extLst>
      <p:ext uri="{BB962C8B-B14F-4D97-AF65-F5344CB8AC3E}">
        <p14:creationId xmlns:p14="http://schemas.microsoft.com/office/powerpoint/2010/main" val="1667002683"/>
      </p:ext>
    </p:extLst>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latin typeface="Times New Roman" pitchFamily="18" charset="0"/>
                <a:cs typeface="Times New Roman" pitchFamily="18" charset="0"/>
              </a:rPr>
              <a:t>Hyperglycemia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b="1" dirty="0">
                <a:solidFill>
                  <a:srgbClr val="D11501"/>
                </a:solidFill>
                <a:latin typeface="Times New Roman" pitchFamily="18" charset="0"/>
                <a:cs typeface="Times New Roman" pitchFamily="18" charset="0"/>
              </a:rPr>
              <a:t>Prediabetes - "intermediate </a:t>
            </a:r>
            <a:r>
              <a:rPr lang="en-GB" b="1" dirty="0" err="1">
                <a:solidFill>
                  <a:srgbClr val="D11501"/>
                </a:solidFill>
                <a:latin typeface="Times New Roman" pitchFamily="18" charset="0"/>
                <a:cs typeface="Times New Roman" pitchFamily="18" charset="0"/>
              </a:rPr>
              <a:t>hyperglycemia</a:t>
            </a:r>
            <a:r>
              <a:rPr lang="en-GB" b="1" dirty="0">
                <a:solidFill>
                  <a:srgbClr val="D11501"/>
                </a:solidFill>
                <a:latin typeface="Times New Roman" pitchFamily="18" charset="0"/>
                <a:cs typeface="Times New Roman" pitchFamily="18" charset="0"/>
              </a:rPr>
              <a:t>" </a:t>
            </a:r>
            <a:r>
              <a:rPr lang="en-US" sz="2800" dirty="0">
                <a:latin typeface="Times New Roman" pitchFamily="18" charset="0"/>
                <a:cs typeface="Times New Roman" pitchFamily="18" charset="0"/>
              </a:rPr>
              <a:t> -impaired fasting glucose, IFG</a:t>
            </a:r>
          </a:p>
          <a:p>
            <a:pPr>
              <a:buNone/>
            </a:pPr>
            <a:r>
              <a:rPr lang="sr-Cyrl-RS" sz="2800" dirty="0">
                <a:latin typeface="Times New Roman" pitchFamily="18" charset="0"/>
                <a:cs typeface="Times New Roman" pitchFamily="18" charset="0"/>
              </a:rPr>
              <a:t>    </a:t>
            </a:r>
            <a:r>
              <a:rPr lang="en-GB" sz="2800" dirty="0">
                <a:latin typeface="Times New Roman" pitchFamily="18" charset="0"/>
                <a:cs typeface="Times New Roman" pitchFamily="18" charset="0"/>
              </a:rPr>
              <a:t>-</a:t>
            </a:r>
            <a:r>
              <a:rPr lang="en-US" sz="2800" dirty="0">
                <a:latin typeface="Times New Roman" pitchFamily="18" charset="0"/>
                <a:cs typeface="Times New Roman" pitchFamily="18" charset="0"/>
              </a:rPr>
              <a:t>impaired glucose tolerance, IGT</a:t>
            </a:r>
            <a:endParaRPr lang="sr-Cyrl-RS" sz="2800" dirty="0">
              <a:latin typeface="Times New Roman" pitchFamily="18" charset="0"/>
              <a:cs typeface="Times New Roman" pitchFamily="18" charset="0"/>
            </a:endParaRPr>
          </a:p>
          <a:p>
            <a:pPr>
              <a:buNone/>
            </a:pPr>
            <a:endParaRPr lang="en-US" sz="2800" dirty="0">
              <a:latin typeface="Times New Roman" pitchFamily="18" charset="0"/>
              <a:cs typeface="Times New Roman" pitchFamily="18" charset="0"/>
            </a:endParaRPr>
          </a:p>
          <a:p>
            <a:pPr>
              <a:buNone/>
            </a:pPr>
            <a:r>
              <a:rPr lang="sr-Cyrl-RS" sz="2800" dirty="0">
                <a:latin typeface="Times New Roman" pitchFamily="18" charset="0"/>
                <a:cs typeface="Times New Roman" pitchFamily="18" charset="0"/>
              </a:rPr>
              <a:t> </a:t>
            </a:r>
            <a:r>
              <a:rPr lang="en-US" sz="2800" dirty="0">
                <a:solidFill>
                  <a:srgbClr val="D11501"/>
                </a:solidFill>
                <a:latin typeface="Times New Roman" pitchFamily="18" charset="0"/>
                <a:cs typeface="Times New Roman" pitchFamily="18" charset="0"/>
              </a:rPr>
              <a:t>•</a:t>
            </a:r>
            <a:r>
              <a:rPr lang="en-US" sz="2800" dirty="0">
                <a:latin typeface="Times New Roman" pitchFamily="18" charset="0"/>
                <a:cs typeface="Times New Roman" pitchFamily="18" charset="0"/>
              </a:rPr>
              <a:t> </a:t>
            </a:r>
            <a:r>
              <a:rPr lang="en-US" b="1" dirty="0">
                <a:solidFill>
                  <a:srgbClr val="D11501"/>
                </a:solidFill>
                <a:latin typeface="Times New Roman" pitchFamily="18" charset="0"/>
                <a:cs typeface="Times New Roman" pitchFamily="18" charset="0"/>
              </a:rPr>
              <a:t>Diabetes mellitus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1"/>
                </a:solidFill>
                <a:latin typeface="Times New Roman" pitchFamily="18" charset="0"/>
                <a:cs typeface="Times New Roman" pitchFamily="18" charset="0"/>
              </a:rPr>
              <a:t>Definition of "normoglycemia"
</a:t>
            </a:r>
            <a:endParaRPr lang="sr-Latn-RS"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Latn-RS" dirty="0">
                <a:latin typeface="Times New Roman" pitchFamily="18" charset="0"/>
                <a:cs typeface="Times New Roman" pitchFamily="18" charset="0"/>
              </a:rPr>
              <a:t>ADA 2003: </a:t>
            </a:r>
            <a:r>
              <a:rPr lang="en-GB" dirty="0">
                <a:latin typeface="Times New Roman" pitchFamily="18" charset="0"/>
                <a:cs typeface="Times New Roman" pitchFamily="18" charset="0"/>
              </a:rPr>
              <a:t> </a:t>
            </a:r>
            <a:r>
              <a:rPr lang="en-GB" b="1" dirty="0">
                <a:latin typeface="Times New Roman" pitchFamily="18" charset="0"/>
                <a:cs typeface="Times New Roman" pitchFamily="18" charset="0"/>
              </a:rPr>
              <a:t>fasting</a:t>
            </a:r>
            <a:r>
              <a:rPr lang="en-GB" dirty="0">
                <a:latin typeface="Times New Roman" pitchFamily="18" charset="0"/>
                <a:cs typeface="Times New Roman" pitchFamily="18" charset="0"/>
              </a:rPr>
              <a:t> </a:t>
            </a:r>
            <a:r>
              <a:rPr lang="en-GB" b="1" dirty="0">
                <a:latin typeface="Times New Roman" pitchFamily="18" charset="0"/>
                <a:cs typeface="Times New Roman" pitchFamily="18" charset="0"/>
              </a:rPr>
              <a:t>glycemia  ≤ 5.5mM, glycemia in 120.min of OGTT less than 7.8mM. </a:t>
            </a:r>
            <a:endParaRPr lang="sr-Latn-RS" dirty="0">
              <a:latin typeface="Times New Roman" pitchFamily="18" charset="0"/>
              <a:cs typeface="Times New Roman" pitchFamily="18" charset="0"/>
            </a:endParaRPr>
          </a:p>
          <a:p>
            <a:r>
              <a:rPr lang="sr-Latn-RS" dirty="0">
                <a:latin typeface="Times New Roman" pitchFamily="18" charset="0"/>
                <a:cs typeface="Times New Roman" pitchFamily="18" charset="0"/>
              </a:rPr>
              <a:t>WHO 1999: </a:t>
            </a:r>
            <a:r>
              <a:rPr lang="en-GB" b="1" dirty="0">
                <a:latin typeface="Times New Roman" pitchFamily="18" charset="0"/>
                <a:cs typeface="Times New Roman" pitchFamily="18" charset="0"/>
              </a:rPr>
              <a:t>fasting</a:t>
            </a:r>
            <a:r>
              <a:rPr lang="en-GB" dirty="0">
                <a:latin typeface="Times New Roman" pitchFamily="18" charset="0"/>
                <a:cs typeface="Times New Roman" pitchFamily="18" charset="0"/>
              </a:rPr>
              <a:t> </a:t>
            </a:r>
            <a:r>
              <a:rPr lang="en-GB" b="1" dirty="0">
                <a:latin typeface="Times New Roman" pitchFamily="18" charset="0"/>
                <a:cs typeface="Times New Roman" pitchFamily="18" charset="0"/>
              </a:rPr>
              <a:t>glycemia ≤ 6.1mM, glycemia in 120.min of OGTT less than 7.8mM. </a:t>
            </a:r>
            <a:endParaRPr lang="sr-Latn-RS" dirty="0">
              <a:latin typeface="Times New Roman" pitchFamily="18" charset="0"/>
              <a:cs typeface="Times New Roman" pitchFamily="18" charset="0"/>
            </a:endParaRPr>
          </a:p>
        </p:txBody>
      </p:sp>
      <p:sp>
        <p:nvSpPr>
          <p:cNvPr id="4" name="TextBox 3"/>
          <p:cNvSpPr txBox="1"/>
          <p:nvPr/>
        </p:nvSpPr>
        <p:spPr>
          <a:xfrm>
            <a:off x="374073" y="5562600"/>
            <a:ext cx="5029200" cy="1015663"/>
          </a:xfrm>
          <a:prstGeom prst="rect">
            <a:avLst/>
          </a:prstGeom>
          <a:noFill/>
        </p:spPr>
        <p:txBody>
          <a:bodyPr wrap="square" rtlCol="0">
            <a:spAutoFit/>
          </a:bodyPr>
          <a:lstStyle/>
          <a:p>
            <a:r>
              <a:rPr lang="sr-Latn-RS" sz="1200" dirty="0">
                <a:latin typeface="Times New Roman" pitchFamily="18" charset="0"/>
                <a:cs typeface="Times New Roman" pitchFamily="18" charset="0"/>
              </a:rPr>
              <a:t>ADA, Diabetes Care 2014</a:t>
            </a:r>
          </a:p>
          <a:p>
            <a:r>
              <a:rPr lang="sr-Latn-RS" sz="1200" dirty="0">
                <a:latin typeface="Times New Roman" pitchFamily="18" charset="0"/>
                <a:cs typeface="Times New Roman" pitchFamily="18" charset="0"/>
              </a:rPr>
              <a:t>DECODE Study Group. Diabetes Care 2003</a:t>
            </a:r>
          </a:p>
          <a:p>
            <a:r>
              <a:rPr lang="sr-Latn-RS" sz="1200" dirty="0">
                <a:latin typeface="Times New Roman" pitchFamily="18" charset="0"/>
                <a:cs typeface="Times New Roman" pitchFamily="18" charset="0"/>
              </a:rPr>
              <a:t>Sorkin JD et al. Diabetes Care 2005</a:t>
            </a:r>
          </a:p>
          <a:p>
            <a:r>
              <a:rPr lang="sr-Latn-RS" sz="1200" dirty="0">
                <a:latin typeface="Times New Roman" pitchFamily="18" charset="0"/>
                <a:cs typeface="Times New Roman" pitchFamily="18" charset="0"/>
              </a:rPr>
              <a:t>Godsland IF et al. Diabetologia 2004</a:t>
            </a:r>
          </a:p>
          <a:p>
            <a:r>
              <a:rPr lang="sr-Latn-RS" sz="1200" dirty="0">
                <a:latin typeface="Times New Roman" pitchFamily="18" charset="0"/>
                <a:cs typeface="Times New Roman" pitchFamily="18" charset="0"/>
              </a:rPr>
              <a:t>Piche MV et asl. Diasbetes Care 2004 </a:t>
            </a:r>
          </a:p>
        </p:txBody>
      </p:sp>
      <p:cxnSp>
        <p:nvCxnSpPr>
          <p:cNvPr id="5" name="Straight Connector 4"/>
          <p:cNvCxnSpPr/>
          <p:nvPr/>
        </p:nvCxnSpPr>
        <p:spPr>
          <a:xfrm>
            <a:off x="712177" y="1301262"/>
            <a:ext cx="7803173"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2605621"/>
      </p:ext>
    </p:extLst>
  </p:cSld>
  <p:clrMapOvr>
    <a:masterClrMapping/>
  </p:clrMapOvr>
  <mc:AlternateContent xmlns:mc="http://schemas.openxmlformats.org/markup-compatibility/2006" xmlns:p14="http://schemas.microsoft.com/office/powerpoint/2010/main">
    <mc:Choice Requires="p14">
      <p:transition spd="slow" p14:dur="2000" advTm="19918"/>
    </mc:Choice>
    <mc:Fallback xmlns="">
      <p:transition spd="slow" advTm="1991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br>
              <a:rPr lang="en-GB" dirty="0"/>
            </a:br>
            <a:r>
              <a:rPr lang="en-GB" dirty="0"/>
              <a:t>Impaired homeostasis of glycose (IGH)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609600" y="1143000"/>
            <a:ext cx="8229600" cy="5410200"/>
          </a:xfrm>
        </p:spPr>
        <p:txBody>
          <a:bodyPr/>
          <a:lstStyle/>
          <a:p>
            <a:pPr>
              <a:buNone/>
            </a:pPr>
            <a:endParaRPr lang="en-US" dirty="0"/>
          </a:p>
          <a:p>
            <a:r>
              <a:rPr lang="en-US" sz="3200" dirty="0">
                <a:latin typeface="Times New Roman" pitchFamily="18" charset="0"/>
                <a:cs typeface="Times New Roman" pitchFamily="18" charset="0"/>
              </a:rPr>
              <a:t>impaired fasting glucose </a:t>
            </a:r>
            <a:r>
              <a:rPr lang="sr-Cyrl-RS" b="1" dirty="0">
                <a:latin typeface="Times New Roman" pitchFamily="18" charset="0"/>
                <a:cs typeface="Times New Roman" pitchFamily="18" charset="0"/>
              </a:rPr>
              <a:t>(</a:t>
            </a:r>
            <a:r>
              <a:rPr lang="en-US" b="1" dirty="0">
                <a:latin typeface="Times New Roman" pitchFamily="18" charset="0"/>
                <a:cs typeface="Times New Roman" pitchFamily="18" charset="0"/>
              </a:rPr>
              <a:t>IFG) </a:t>
            </a:r>
          </a:p>
          <a:p>
            <a:pPr>
              <a:buNone/>
            </a:pPr>
            <a:r>
              <a:rPr lang="sr-Cyrl-RS" sz="2800" dirty="0">
                <a:latin typeface="Times New Roman" pitchFamily="18" charset="0"/>
                <a:cs typeface="Times New Roman" pitchFamily="18" charset="0"/>
              </a:rPr>
              <a:t>    5,6 &lt; </a:t>
            </a:r>
            <a:r>
              <a:rPr lang="en-GB" sz="2800" dirty="0">
                <a:latin typeface="Times New Roman" pitchFamily="18" charset="0"/>
                <a:cs typeface="Times New Roman" pitchFamily="18" charset="0"/>
              </a:rPr>
              <a:t>glycemia</a:t>
            </a:r>
            <a:r>
              <a:rPr lang="sr-Cyrl-RS" sz="2800" dirty="0">
                <a:latin typeface="Times New Roman" pitchFamily="18" charset="0"/>
                <a:cs typeface="Times New Roman" pitchFamily="18" charset="0"/>
              </a:rPr>
              <a:t> &lt; 6,9 </a:t>
            </a:r>
            <a:r>
              <a:rPr lang="en-US" sz="2800" dirty="0">
                <a:latin typeface="Times New Roman" pitchFamily="18" charset="0"/>
                <a:cs typeface="Times New Roman" pitchFamily="18" charset="0"/>
              </a:rPr>
              <a:t>mmol/l </a:t>
            </a:r>
            <a:r>
              <a:rPr lang="en-GB" sz="2800" dirty="0">
                <a:latin typeface="Times New Roman" pitchFamily="18" charset="0"/>
                <a:cs typeface="Times New Roman" pitchFamily="18" charset="0"/>
              </a:rPr>
              <a:t>fasting</a:t>
            </a:r>
            <a:endParaRPr lang="sr-Cyrl-RS" sz="2800" dirty="0">
              <a:latin typeface="Times New Roman" pitchFamily="18" charset="0"/>
              <a:cs typeface="Times New Roman" pitchFamily="18" charset="0"/>
            </a:endParaRPr>
          </a:p>
          <a:p>
            <a:endParaRPr lang="sr-Cyrl-RS" sz="2800" dirty="0">
              <a:latin typeface="Times New Roman" pitchFamily="18" charset="0"/>
              <a:cs typeface="Times New Roman" pitchFamily="18" charset="0"/>
            </a:endParaRPr>
          </a:p>
          <a:p>
            <a:r>
              <a:rPr lang="en-US" sz="3200" dirty="0">
                <a:latin typeface="Times New Roman" pitchFamily="18" charset="0"/>
                <a:cs typeface="Times New Roman" pitchFamily="18" charset="0"/>
              </a:rPr>
              <a:t>impaired glucose tolerance </a:t>
            </a:r>
            <a:r>
              <a:rPr lang="sr-Cyrl-RS" b="1" dirty="0">
                <a:latin typeface="Times New Roman" pitchFamily="18" charset="0"/>
                <a:cs typeface="Times New Roman" pitchFamily="18" charset="0"/>
              </a:rPr>
              <a:t>(</a:t>
            </a:r>
            <a:r>
              <a:rPr lang="en-US" b="1" dirty="0">
                <a:latin typeface="Times New Roman" pitchFamily="18" charset="0"/>
                <a:cs typeface="Times New Roman" pitchFamily="18" charset="0"/>
              </a:rPr>
              <a:t>IGT) </a:t>
            </a:r>
          </a:p>
          <a:p>
            <a:pPr>
              <a:buNone/>
            </a:pPr>
            <a:r>
              <a:rPr lang="sr-Cyrl-RS" sz="2800" dirty="0">
                <a:latin typeface="Times New Roman" pitchFamily="18" charset="0"/>
                <a:cs typeface="Times New Roman" pitchFamily="18" charset="0"/>
              </a:rPr>
              <a:t>   7,8 &lt; </a:t>
            </a:r>
            <a:r>
              <a:rPr lang="en-GB" sz="2800" dirty="0">
                <a:latin typeface="Times New Roman" pitchFamily="18" charset="0"/>
                <a:cs typeface="Times New Roman" pitchFamily="18" charset="0"/>
              </a:rPr>
              <a:t>glycemia</a:t>
            </a:r>
            <a:r>
              <a:rPr lang="sr-Cyrl-RS" sz="2800" dirty="0">
                <a:latin typeface="Times New Roman" pitchFamily="18" charset="0"/>
                <a:cs typeface="Times New Roman" pitchFamily="18" charset="0"/>
              </a:rPr>
              <a:t> (120мин </a:t>
            </a:r>
            <a:r>
              <a:rPr lang="en-US" sz="2800" dirty="0">
                <a:latin typeface="Times New Roman" pitchFamily="18" charset="0"/>
                <a:cs typeface="Times New Roman" pitchFamily="18" charset="0"/>
              </a:rPr>
              <a:t>OGTT -a ) &lt; 11</a:t>
            </a:r>
            <a:r>
              <a:rPr lang="sr-Cyrl-RS" sz="2800" dirty="0">
                <a:latin typeface="Times New Roman" pitchFamily="18" charset="0"/>
                <a:cs typeface="Times New Roman" pitchFamily="18" charset="0"/>
              </a:rPr>
              <a:t>,0</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mmol</a:t>
            </a:r>
            <a:r>
              <a:rPr lang="en-US" sz="2800" dirty="0">
                <a:latin typeface="Times New Roman" pitchFamily="18" charset="0"/>
                <a:cs typeface="Times New Roman" pitchFamily="18" charset="0"/>
              </a:rPr>
              <a:t>/l </a:t>
            </a:r>
          </a:p>
          <a:p>
            <a:endParaRPr lang="sr-Cyrl-RS" sz="2800" dirty="0">
              <a:latin typeface="Times New Roman" pitchFamily="18" charset="0"/>
              <a:cs typeface="Times New Roman" pitchFamily="18" charset="0"/>
            </a:endParaRPr>
          </a:p>
          <a:p>
            <a:endParaRPr lang="sr-Cyrl-RS" sz="2800" dirty="0">
              <a:latin typeface="Times New Roman" pitchFamily="18" charset="0"/>
              <a:cs typeface="Times New Roman" pitchFamily="18" charset="0"/>
            </a:endParaRPr>
          </a:p>
          <a:p>
            <a:pPr>
              <a:buNone/>
            </a:pPr>
            <a:r>
              <a:rPr lang="sr-Cyrl-RS" b="1" dirty="0">
                <a:latin typeface="Times New Roman" pitchFamily="18" charset="0"/>
                <a:cs typeface="Times New Roman" pitchFamily="18" charset="0"/>
              </a:rPr>
              <a:t>                     </a:t>
            </a:r>
            <a:r>
              <a:rPr lang="en-US" b="1" dirty="0">
                <a:latin typeface="Times New Roman" pitchFamily="18" charset="0"/>
                <a:cs typeface="Times New Roman" pitchFamily="18" charset="0"/>
              </a:rPr>
              <a:t>IFG + IGT = IGH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br>
              <a:rPr lang="en-US" dirty="0"/>
            </a:br>
            <a:r>
              <a:rPr lang="sr-Latn-RS" dirty="0">
                <a:latin typeface="Times New Roman" pitchFamily="18" charset="0"/>
                <a:cs typeface="Times New Roman" pitchFamily="18" charset="0"/>
              </a:rPr>
              <a:t>Diabetes mellitus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a:latin typeface="Times New Roman" pitchFamily="18" charset="0"/>
                <a:cs typeface="Times New Roman" pitchFamily="18" charset="0"/>
              </a:rPr>
              <a:t>chronic </a:t>
            </a:r>
            <a:r>
              <a:rPr lang="en-GB" sz="2800" b="1" dirty="0" err="1">
                <a:latin typeface="Times New Roman" pitchFamily="18" charset="0"/>
                <a:cs typeface="Times New Roman" pitchFamily="18" charset="0"/>
              </a:rPr>
              <a:t>hyperglycemia</a:t>
            </a:r>
            <a:r>
              <a:rPr lang="en-GB" sz="2800" b="1" dirty="0">
                <a:latin typeface="Times New Roman" pitchFamily="18" charset="0"/>
                <a:cs typeface="Times New Roman" pitchFamily="18" charset="0"/>
              </a:rPr>
              <a:t> resulting from absolute and/or relative insulin deficiency or insulin deficiency 
in the later course of the disease, complications may occur on small blood vessels (microangiopathy) and large blood vessels (</a:t>
            </a:r>
            <a:r>
              <a:rPr lang="en-GB" sz="2800" b="1" dirty="0" err="1">
                <a:latin typeface="Times New Roman" pitchFamily="18" charset="0"/>
                <a:cs typeface="Times New Roman" pitchFamily="18" charset="0"/>
              </a:rPr>
              <a:t>macroangiopaty</a:t>
            </a:r>
            <a:r>
              <a:rPr lang="en-GB" sz="2800" b="1" dirty="0">
                <a:latin typeface="Times New Roman" pitchFamily="18" charset="0"/>
                <a:cs typeface="Times New Roman" pitchFamily="18" charset="0"/>
              </a:rPr>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600" dirty="0">
                <a:latin typeface="Times New Roman" pitchFamily="18" charset="0"/>
                <a:cs typeface="Times New Roman" pitchFamily="18" charset="0"/>
              </a:rPr>
              <a:t>Diabetes mellitus</a:t>
            </a:r>
            <a:r>
              <a:rPr lang="sr-Cyrl-RS" sz="3600" dirty="0">
                <a:latin typeface="Times New Roman" pitchFamily="18" charset="0"/>
                <a:cs typeface="Times New Roman" pitchFamily="18" charset="0"/>
              </a:rPr>
              <a:t> - </a:t>
            </a:r>
            <a:r>
              <a:rPr lang="en-GB" sz="3600" dirty="0">
                <a:latin typeface="Times New Roman" pitchFamily="18" charset="0"/>
                <a:cs typeface="Times New Roman" pitchFamily="18" charset="0"/>
              </a:rPr>
              <a:t>Classification</a:t>
            </a:r>
            <a:r>
              <a:rPr lang="sr-Cyrl-RS" sz="3600" dirty="0">
                <a:latin typeface="Times New Roman" pitchFamily="18" charset="0"/>
                <a:cs typeface="Times New Roman" pitchFamily="18" charset="0"/>
              </a:rPr>
              <a:t> </a:t>
            </a:r>
            <a:br>
              <a:rPr lang="sr-Cyrl-RS" sz="3600" dirty="0">
                <a:latin typeface="Times New Roman" pitchFamily="18" charset="0"/>
                <a:cs typeface="Times New Roman" pitchFamily="18" charset="0"/>
              </a:rPr>
            </a:br>
            <a:endParaRPr lang="en-US" sz="3600" dirty="0"/>
          </a:p>
        </p:txBody>
      </p:sp>
      <p:pic>
        <p:nvPicPr>
          <p:cNvPr id="6" name="Picture 5">
            <a:extLst>
              <a:ext uri="{FF2B5EF4-FFF2-40B4-BE49-F238E27FC236}">
                <a16:creationId xmlns:a16="http://schemas.microsoft.com/office/drawing/2014/main" id="{F35E7612-DCC5-9AE2-8063-D247DD6913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125" y="871929"/>
            <a:ext cx="7981675" cy="58674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600" dirty="0">
                <a:solidFill>
                  <a:srgbClr val="D11501"/>
                </a:solidFill>
                <a:latin typeface="Times New Roman" pitchFamily="18" charset="0"/>
                <a:cs typeface="Times New Roman" pitchFamily="18" charset="0"/>
              </a:rPr>
              <a:t>Diabetes mellitus</a:t>
            </a:r>
            <a:r>
              <a:rPr lang="sr-Cyrl-RS" sz="3600" dirty="0">
                <a:solidFill>
                  <a:srgbClr val="D11501"/>
                </a:solidFill>
                <a:latin typeface="Times New Roman" pitchFamily="18" charset="0"/>
                <a:cs typeface="Times New Roman" pitchFamily="18" charset="0"/>
              </a:rPr>
              <a:t> </a:t>
            </a:r>
            <a:r>
              <a:rPr lang="sr-Cyrl-RS" sz="3600" dirty="0">
                <a:latin typeface="Times New Roman" pitchFamily="18" charset="0"/>
                <a:cs typeface="Times New Roman" pitchFamily="18" charset="0"/>
              </a:rPr>
              <a:t>- </a:t>
            </a:r>
            <a:r>
              <a:rPr lang="en-GB" sz="3600" dirty="0">
                <a:latin typeface="Times New Roman" pitchFamily="18" charset="0"/>
                <a:cs typeface="Times New Roman" pitchFamily="18" charset="0"/>
              </a:rPr>
              <a:t>Classification</a:t>
            </a:r>
            <a:br>
              <a:rPr lang="en-GB" sz="3600" dirty="0">
                <a:latin typeface="Times New Roman" pitchFamily="18" charset="0"/>
                <a:cs typeface="Times New Roman" pitchFamily="18" charset="0"/>
              </a:rPr>
            </a:br>
            <a:r>
              <a:rPr lang="en-GB" sz="3600" dirty="0">
                <a:latin typeface="Times New Roman" pitchFamily="18" charset="0"/>
                <a:cs typeface="Times New Roman" pitchFamily="18" charset="0"/>
              </a:rPr>
              <a:t>(Ministry of Health of the Republic of Serbia)</a:t>
            </a:r>
            <a:endParaRPr lang="en-US" sz="3200" dirty="0"/>
          </a:p>
        </p:txBody>
      </p:sp>
      <p:sp>
        <p:nvSpPr>
          <p:cNvPr id="3" name="Content Placeholder 2"/>
          <p:cNvSpPr>
            <a:spLocks noGrp="1"/>
          </p:cNvSpPr>
          <p:nvPr>
            <p:ph idx="1"/>
          </p:nvPr>
        </p:nvSpPr>
        <p:spPr/>
        <p:txBody>
          <a:bodyPr/>
          <a:lstStyle/>
          <a:p>
            <a:r>
              <a:rPr lang="sr-Latn-RS" sz="2800" b="1" dirty="0">
                <a:latin typeface="Times New Roman" pitchFamily="18" charset="0"/>
                <a:cs typeface="Times New Roman" pitchFamily="18" charset="0"/>
              </a:rPr>
              <a:t>Diabetes mellitus type 1
Diabetes mellitus type 2
Other specific types of diabetes</a:t>
            </a:r>
            <a:r>
              <a:rPr lang="sr-Latn-RS" sz="2800" dirty="0">
                <a:latin typeface="Times New Roman" pitchFamily="18" charset="0"/>
                <a:cs typeface="Times New Roman" pitchFamily="18" charset="0"/>
              </a:rPr>
              <a:t>:</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Diseases of the pancreas</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Induced by infections</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Endocri</a:t>
            </a:r>
            <a:r>
              <a:rPr lang="en-GB" sz="2800" dirty="0" err="1">
                <a:latin typeface="Times New Roman" pitchFamily="18" charset="0"/>
                <a:cs typeface="Times New Roman" pitchFamily="18" charset="0"/>
              </a:rPr>
              <a:t>nopathies</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Induced by medicinal products or chemical substances</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Abnormalities of insulin synthesis and secretion</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Insulin receptor disorders</a:t>
            </a:r>
            <a:r>
              <a:rPr lang="en-GB"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Genetic syndromes</a:t>
            </a:r>
            <a:r>
              <a:rPr lang="sr-Latn-RS" sz="2800" b="1" dirty="0">
                <a:latin typeface="Times New Roman" pitchFamily="18" charset="0"/>
                <a:cs typeface="Times New Roman" pitchFamily="18" charset="0"/>
              </a:rPr>
              <a:t>
Gestational diabetes mellitus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Etiopathogenesis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fr-FR" dirty="0" err="1">
                <a:latin typeface="Times New Roman" pitchFamily="18" charset="0"/>
                <a:cs typeface="Times New Roman" pitchFamily="18" charset="0"/>
              </a:rPr>
              <a:t>Autoimmune</a:t>
            </a:r>
            <a:r>
              <a:rPr lang="fr-FR" dirty="0">
                <a:latin typeface="Times New Roman" pitchFamily="18" charset="0"/>
                <a:cs typeface="Times New Roman" pitchFamily="18" charset="0"/>
              </a:rPr>
              <a:t> </a:t>
            </a:r>
            <a:r>
              <a:rPr lang="fr-FR" dirty="0" err="1">
                <a:latin typeface="Times New Roman" pitchFamily="18" charset="0"/>
                <a:cs typeface="Times New Roman" pitchFamily="18" charset="0"/>
              </a:rPr>
              <a:t>insulitis</a:t>
            </a:r>
            <a:r>
              <a:rPr lang="fr-FR" dirty="0">
                <a:latin typeface="Times New Roman" pitchFamily="18" charset="0"/>
                <a:cs typeface="Times New Roman" pitchFamily="18" charset="0"/>
              </a:rPr>
              <a:t> 
</a:t>
            </a:r>
            <a:r>
              <a:rPr lang="fr-FR" dirty="0" err="1">
                <a:latin typeface="Times New Roman" pitchFamily="18" charset="0"/>
                <a:cs typeface="Times New Roman" pitchFamily="18" charset="0"/>
              </a:rPr>
              <a:t>Insulin</a:t>
            </a:r>
            <a:r>
              <a:rPr lang="fr-FR" dirty="0">
                <a:latin typeface="Times New Roman" pitchFamily="18" charset="0"/>
                <a:cs typeface="Times New Roman" pitchFamily="18" charset="0"/>
              </a:rPr>
              <a:t> </a:t>
            </a:r>
            <a:r>
              <a:rPr lang="fr-FR" dirty="0" err="1">
                <a:latin typeface="Times New Roman" pitchFamily="18" charset="0"/>
                <a:cs typeface="Times New Roman" pitchFamily="18" charset="0"/>
              </a:rPr>
              <a:t>resistance</a:t>
            </a:r>
            <a:r>
              <a:rPr lang="fr-FR" dirty="0">
                <a:latin typeface="Times New Roman" pitchFamily="18" charset="0"/>
                <a:cs typeface="Times New Roman" pitchFamily="18" charset="0"/>
              </a:rPr>
              <a:t> syndrome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457200"/>
          </a:xfrm>
        </p:spPr>
        <p:txBody>
          <a:bodyPr/>
          <a:lstStyle/>
          <a:p>
            <a:br>
              <a:rPr lang="en-US" dirty="0"/>
            </a:br>
            <a:r>
              <a:rPr lang="en-US" dirty="0"/>
              <a:t>Autoimmune insulitis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609600"/>
            <a:ext cx="8839200" cy="6019800"/>
          </a:xfrm>
        </p:spPr>
        <p:txBody>
          <a:bodyPr/>
          <a:lstStyle/>
          <a:p>
            <a:pPr marL="0" indent="0">
              <a:buNone/>
            </a:pPr>
            <a:r>
              <a:rPr lang="en-GB" sz="2000" dirty="0"/>
              <a:t>
</a:t>
            </a:r>
            <a:r>
              <a:rPr lang="en-GB" sz="2000" b="1" dirty="0"/>
              <a:t>Diabetes mellitus type 1 </a:t>
            </a:r>
            <a:r>
              <a:rPr lang="en-GB" sz="2000" dirty="0"/>
              <a:t>
-Under 35 years of age 
-Negative family history 
-Severe diabetic expression (diabetic ketoacidosis) 
-Lifelong dependence on insulin 
-Laboratory markers: </a:t>
            </a:r>
            <a:r>
              <a:rPr lang="en-GB" sz="2000" dirty="0" err="1"/>
              <a:t>AntiGAD</a:t>
            </a:r>
            <a:r>
              <a:rPr lang="en-GB" sz="2000" dirty="0"/>
              <a:t> Ab, AntiIA2 Ab 
</a:t>
            </a:r>
            <a:r>
              <a:rPr lang="en-GB" sz="2000" b="1" dirty="0"/>
              <a:t>Diabetes mellitus type 2 (Latent Autoimmune Diabetes in Adults) </a:t>
            </a:r>
            <a:r>
              <a:rPr lang="en-GB" sz="2000" dirty="0"/>
              <a:t>
-Over 35 years of age 
-They are usually not obese. 
-Negative family history 
-Early failure of OA therapy and rapid development of insulin addiction 
5-10% of all DM2 patients </a:t>
            </a:r>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Autoimmune insulitis
</a:t>
            </a:r>
            <a:endParaRPr lang="en-US" dirty="0"/>
          </a:p>
        </p:txBody>
      </p:sp>
      <p:pic>
        <p:nvPicPr>
          <p:cNvPr id="10" name="Content Placeholder 9">
            <a:extLst>
              <a:ext uri="{FF2B5EF4-FFF2-40B4-BE49-F238E27FC236}">
                <a16:creationId xmlns:a16="http://schemas.microsoft.com/office/drawing/2014/main" id="{A9D8E479-07F2-3D9E-F46E-2C72CE8EE4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4532" y="1600200"/>
            <a:ext cx="7054936" cy="452596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GB" sz="4000" dirty="0">
                <a:latin typeface="Times New Roman" pitchFamily="18" charset="0"/>
                <a:cs typeface="Times New Roman" pitchFamily="18" charset="0"/>
              </a:rPr>
              <a:t>Content of the lecture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371600"/>
            <a:ext cx="8686800" cy="4525963"/>
          </a:xfrm>
        </p:spPr>
        <p:txBody>
          <a:bodyPr/>
          <a:lstStyle/>
          <a:p>
            <a:r>
              <a:rPr lang="en-GB" sz="2800" b="1" dirty="0">
                <a:latin typeface="Times New Roman" pitchFamily="18" charset="0"/>
                <a:cs typeface="Times New Roman" pitchFamily="18" charset="0"/>
              </a:rPr>
              <a:t>Disorders of carbohydrate metabolism
  -</a:t>
            </a:r>
            <a:r>
              <a:rPr lang="en-GB" sz="2800" dirty="0">
                <a:latin typeface="Times New Roman" pitchFamily="18" charset="0"/>
                <a:cs typeface="Times New Roman" pitchFamily="18" charset="0"/>
              </a:rPr>
              <a:t>Diabetes mellitus
  -</a:t>
            </a:r>
            <a:r>
              <a:rPr lang="en-GB" sz="2800" dirty="0" err="1">
                <a:latin typeface="Times New Roman" pitchFamily="18" charset="0"/>
                <a:cs typeface="Times New Roman" pitchFamily="18" charset="0"/>
              </a:rPr>
              <a:t>Hypoglycemia</a:t>
            </a:r>
            <a:r>
              <a:rPr lang="en-GB" sz="2800" dirty="0">
                <a:latin typeface="Times New Roman" pitchFamily="18" charset="0"/>
                <a:cs typeface="Times New Roman" pitchFamily="18" charset="0"/>
              </a:rPr>
              <a:t> syndrome</a:t>
            </a:r>
            <a:r>
              <a:rPr lang="en-GB" sz="2800" b="1" dirty="0">
                <a:latin typeface="Times New Roman" pitchFamily="18" charset="0"/>
                <a:cs typeface="Times New Roman" pitchFamily="18" charset="0"/>
              </a:rPr>
              <a:t>
Disorders of fat metabolism
  </a:t>
            </a:r>
            <a:r>
              <a:rPr lang="en-GB" sz="2800" dirty="0">
                <a:latin typeface="Times New Roman" pitchFamily="18" charset="0"/>
                <a:cs typeface="Times New Roman" pitchFamily="18" charset="0"/>
              </a:rPr>
              <a:t>- Disorders of digestion and absorption of fats
  - Disorders of fat concentration in the blood
  - </a:t>
            </a:r>
            <a:r>
              <a:rPr lang="en-GB" sz="2800" dirty="0" err="1">
                <a:latin typeface="Times New Roman" pitchFamily="18" charset="0"/>
                <a:cs typeface="Times New Roman" pitchFamily="18" charset="0"/>
              </a:rPr>
              <a:t>Lipoidosis</a:t>
            </a:r>
            <a:r>
              <a:rPr lang="en-GB" sz="2800" dirty="0">
                <a:latin typeface="Times New Roman" pitchFamily="18" charset="0"/>
                <a:cs typeface="Times New Roman" pitchFamily="18" charset="0"/>
              </a:rPr>
              <a:t> (atherosclerosis)</a:t>
            </a:r>
            <a:endParaRPr lang="sr-Cyrl-RS" sz="2800" b="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br>
              <a:rPr lang="en-US" dirty="0"/>
            </a:br>
            <a:r>
              <a:rPr lang="en-US" dirty="0"/>
              <a:t>Insulin resistance syndrome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nb-NO" sz="2800" b="1" dirty="0">
                <a:solidFill>
                  <a:srgbClr val="D11501"/>
                </a:solidFill>
                <a:latin typeface="Times New Roman" pitchFamily="18" charset="0"/>
                <a:cs typeface="Times New Roman" pitchFamily="18" charset="0"/>
              </a:rPr>
              <a:t>Diabetes mellitus type 2 – "obese"     (Metabolic syndrome X) 
</a:t>
            </a:r>
            <a:r>
              <a:rPr lang="en-GB" sz="2800" dirty="0">
                <a:latin typeface="Times New Roman" pitchFamily="18" charset="0"/>
                <a:cs typeface="Times New Roman" pitchFamily="18" charset="0"/>
              </a:rPr>
              <a:t>It usually occurs after 35 years of life. 
Begins imperceptibly (long asymptomatic period)
Does not require insulin (at least not at the beginning of the disease) 
Usually a positive family history
Central type of obesity </a:t>
            </a:r>
            <a:endParaRPr 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Etiopathogenesis</a:t>
            </a:r>
            <a:r>
              <a:rPr lang="sr-Cyrl-RS" sz="4000" dirty="0">
                <a:latin typeface="Times New Roman" pitchFamily="18" charset="0"/>
                <a:cs typeface="Times New Roman" pitchFamily="18" charset="0"/>
              </a:rPr>
              <a:t> </a:t>
            </a:r>
            <a:r>
              <a:rPr lang="sr-Latn-RS" sz="4000" dirty="0">
                <a:latin typeface="Times New Roman" pitchFamily="18" charset="0"/>
                <a:cs typeface="Times New Roman" pitchFamily="18" charset="0"/>
              </a:rPr>
              <a:t>diabetes mellitus </a:t>
            </a:r>
            <a:r>
              <a:rPr lang="en-GB" sz="4000" dirty="0">
                <a:latin typeface="Times New Roman" pitchFamily="18" charset="0"/>
                <a:cs typeface="Times New Roman" pitchFamily="18" charset="0"/>
              </a:rPr>
              <a:t>type</a:t>
            </a:r>
            <a:r>
              <a:rPr lang="sr-Cyrl-RS" sz="4000" dirty="0">
                <a:latin typeface="Times New Roman" pitchFamily="18" charset="0"/>
                <a:cs typeface="Times New Roman" pitchFamily="18" charset="0"/>
              </a:rPr>
              <a:t> 2</a:t>
            </a:r>
            <a:endParaRPr lang="en-US" sz="4000" dirty="0">
              <a:latin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2"/>
          <a:srcRect/>
          <a:stretch>
            <a:fillRect/>
          </a:stretch>
        </p:blipFill>
        <p:spPr bwMode="auto">
          <a:xfrm>
            <a:off x="990600" y="1600200"/>
            <a:ext cx="7162799" cy="47244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477915" y="844860"/>
            <a:ext cx="7924800" cy="1938992"/>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50000"/>
              </a:spcBef>
              <a:defRPr/>
            </a:pPr>
            <a:r>
              <a:rPr lang="sl-SI" sz="4800" dirty="0">
                <a:effectLst>
                  <a:outerShdw blurRad="38100" dist="38100" dir="2700000" algn="tl">
                    <a:srgbClr val="000000">
                      <a:alpha val="43137"/>
                    </a:srgbClr>
                  </a:outerShdw>
                </a:effectLst>
                <a:latin typeface="Times New Roman" pitchFamily="18" charset="0"/>
                <a:cs typeface="Times New Roman" pitchFamily="18" charset="0"/>
              </a:rPr>
              <a:t>Diabesity </a:t>
            </a:r>
          </a:p>
          <a:p>
            <a:pPr algn="ctr">
              <a:spcBef>
                <a:spcPct val="50000"/>
              </a:spcBef>
              <a:defRPr/>
            </a:pPr>
            <a:r>
              <a:rPr lang="sl-SI" sz="4800" dirty="0">
                <a:effectLst>
                  <a:outerShdw blurRad="38100" dist="38100" dir="2700000" algn="tl">
                    <a:srgbClr val="000000">
                      <a:alpha val="43137"/>
                    </a:srgbClr>
                  </a:outerShdw>
                </a:effectLst>
                <a:latin typeface="Times New Roman" pitchFamily="18" charset="0"/>
                <a:cs typeface="Times New Roman" pitchFamily="18" charset="0"/>
              </a:rPr>
              <a:t>(</a:t>
            </a:r>
            <a:r>
              <a:rPr lang="sl-SI" sz="4000" dirty="0">
                <a:effectLst>
                  <a:outerShdw blurRad="38100" dist="38100" dir="2700000" algn="tl">
                    <a:srgbClr val="000000">
                      <a:alpha val="43137"/>
                    </a:srgbClr>
                  </a:outerShdw>
                </a:effectLst>
                <a:latin typeface="Times New Roman" pitchFamily="18" charset="0"/>
                <a:cs typeface="Times New Roman" pitchFamily="18" charset="0"/>
              </a:rPr>
              <a:t>Diabetes + Obesity)</a:t>
            </a:r>
          </a:p>
        </p:txBody>
      </p:sp>
      <p:sp>
        <p:nvSpPr>
          <p:cNvPr id="68611" name="Rectangle 3"/>
          <p:cNvSpPr>
            <a:spLocks noChangeArrowheads="1"/>
          </p:cNvSpPr>
          <p:nvPr/>
        </p:nvSpPr>
        <p:spPr bwMode="auto">
          <a:xfrm>
            <a:off x="152400" y="4069585"/>
            <a:ext cx="9144000" cy="2554545"/>
          </a:xfrm>
          <a:prstGeom prst="rect">
            <a:avLst/>
          </a:prstGeom>
          <a:noFill/>
          <a:ln w="9525">
            <a:noFill/>
            <a:miter lim="800000"/>
            <a:headEnd/>
            <a:tailEnd/>
          </a:ln>
          <a:effectLst/>
        </p:spPr>
        <p:txBody>
          <a:bodyPr>
            <a:spAutoFit/>
          </a:bodyPr>
          <a:lstStyle/>
          <a:p>
            <a:pPr>
              <a:spcBef>
                <a:spcPct val="50000"/>
              </a:spcBef>
              <a:defRPr/>
            </a:pPr>
            <a:r>
              <a:rPr lang="sl-SI" sz="2800" b="1" i="1" dirty="0">
                <a:latin typeface="Times New Roman" pitchFamily="18" charset="0"/>
                <a:cs typeface="Times New Roman" pitchFamily="18" charset="0"/>
              </a:rPr>
              <a:t>Dr Phillips:</a:t>
            </a:r>
            <a:r>
              <a:rPr lang="sl-SI" sz="3200" b="1" i="1" dirty="0">
                <a:latin typeface="Times New Roman" pitchFamily="18" charset="0"/>
                <a:cs typeface="Times New Roman" pitchFamily="18" charset="0"/>
              </a:rPr>
              <a:t> </a:t>
            </a:r>
          </a:p>
          <a:p>
            <a:pPr algn="ctr">
              <a:spcBef>
                <a:spcPct val="50000"/>
              </a:spcBef>
              <a:defRPr/>
            </a:pPr>
            <a:r>
              <a:rPr lang="en-GB" sz="3200" b="1" dirty="0">
                <a:latin typeface="Times New Roman" pitchFamily="18" charset="0"/>
                <a:cs typeface="Times New Roman" pitchFamily="18" charset="0"/>
              </a:rPr>
              <a:t>"An epidemic that is expected in the early 21st century"
</a:t>
            </a:r>
            <a:endParaRPr lang="en-GB" sz="2400" i="1" dirty="0">
              <a:solidFill>
                <a:srgbClr val="002060"/>
              </a:solidFill>
              <a:latin typeface="+mj-lt"/>
            </a:endParaRPr>
          </a:p>
        </p:txBody>
      </p:sp>
    </p:spTree>
    <p:extLst>
      <p:ext uri="{BB962C8B-B14F-4D97-AF65-F5344CB8AC3E}">
        <p14:creationId xmlns:p14="http://schemas.microsoft.com/office/powerpoint/2010/main" val="934865089"/>
      </p:ext>
    </p:extLst>
  </p:cSld>
  <p:clrMapOvr>
    <a:masterClrMapping/>
  </p:clrMapOvr>
  <mc:AlternateContent xmlns:mc="http://schemas.openxmlformats.org/markup-compatibility/2006" xmlns:p14="http://schemas.microsoft.com/office/powerpoint/2010/main">
    <mc:Choice Requires="p14">
      <p:transition spd="slow" p14:dur="2000" advTm="1680"/>
    </mc:Choice>
    <mc:Fallback xmlns="">
      <p:transition spd="slow" advTm="168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34F7ACC-D94E-B476-3E2B-4B194CC4DD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490211"/>
            <a:ext cx="7610709" cy="5877578"/>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D11501"/>
                </a:solidFill>
                <a:latin typeface="Times New Roman" pitchFamily="18" charset="0"/>
                <a:cs typeface="Times New Roman" pitchFamily="18" charset="0"/>
              </a:rPr>
              <a:t>Metabolic Syndrome X (IDF, 2005)
</a:t>
            </a:r>
            <a:endParaRPr lang="en-US" sz="3600" dirty="0"/>
          </a:p>
        </p:txBody>
      </p:sp>
      <p:pic>
        <p:nvPicPr>
          <p:cNvPr id="6" name="Content Placeholder 5">
            <a:extLst>
              <a:ext uri="{FF2B5EF4-FFF2-40B4-BE49-F238E27FC236}">
                <a16:creationId xmlns:a16="http://schemas.microsoft.com/office/drawing/2014/main" id="{10118D36-3B12-1A3A-CA7E-A5DC8872D5E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686" y="1752600"/>
            <a:ext cx="8974627" cy="3607593"/>
          </a:xfrm>
        </p:spPr>
      </p:pic>
    </p:spTree>
    <p:extLst>
      <p:ext uri="{BB962C8B-B14F-4D97-AF65-F5344CB8AC3E}">
        <p14:creationId xmlns:p14="http://schemas.microsoft.com/office/powerpoint/2010/main" val="3901616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Symptoms of the disease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The disease can be asymptomatic for a long time, until the appearance of severe </a:t>
            </a:r>
            <a:r>
              <a:rPr lang="en-GB" sz="2800" dirty="0" err="1">
                <a:latin typeface="Times New Roman" pitchFamily="18" charset="0"/>
                <a:cs typeface="Times New Roman" pitchFamily="18" charset="0"/>
              </a:rPr>
              <a:t>hyperglycemia</a:t>
            </a:r>
            <a:r>
              <a:rPr lang="en-GB" sz="2800" dirty="0">
                <a:latin typeface="Times New Roman" pitchFamily="18" charset="0"/>
                <a:cs typeface="Times New Roman" pitchFamily="18" charset="0"/>
              </a:rPr>
              <a:t> 
</a:t>
            </a:r>
            <a:r>
              <a:rPr lang="en-GB" sz="2800" b="1" dirty="0">
                <a:latin typeface="Times New Roman" pitchFamily="18" charset="0"/>
                <a:cs typeface="Times New Roman" pitchFamily="18" charset="0"/>
              </a:rPr>
              <a:t>Characteristic symptoms: </a:t>
            </a:r>
            <a:r>
              <a:rPr lang="en-GB" sz="2800" dirty="0">
                <a:latin typeface="Times New Roman" pitchFamily="18" charset="0"/>
                <a:cs typeface="Times New Roman" pitchFamily="18" charset="0"/>
              </a:rPr>
              <a:t>
Polyuria
Polydipsia
Polyphagia (increased appetite) with accompanying weight loss </a:t>
            </a:r>
            <a:endParaRPr lang="en-US" sz="20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465137"/>
            <a:ext cx="8763000" cy="1143000"/>
          </a:xfrm>
        </p:spPr>
        <p:txBody>
          <a:bodyPr/>
          <a:lstStyle/>
          <a:p>
            <a:br>
              <a:rPr lang="en-GB" dirty="0"/>
            </a:br>
            <a:r>
              <a:rPr lang="en-GB" dirty="0"/>
              <a:t>Tests for the diagnosis of diabetes mellitus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295400"/>
            <a:ext cx="8229600" cy="4525963"/>
          </a:xfrm>
        </p:spPr>
        <p:txBody>
          <a:bodyPr/>
          <a:lstStyle/>
          <a:p>
            <a:endParaRPr lang="en-US" dirty="0"/>
          </a:p>
          <a:p>
            <a:r>
              <a:rPr lang="en-GB" dirty="0">
                <a:latin typeface="Times New Roman" pitchFamily="18" charset="0"/>
                <a:cs typeface="Times New Roman" pitchFamily="18" charset="0"/>
              </a:rPr>
              <a:t>Fasting glycemia  
Glycemia at any time of the day 
OGTT with 75g of glycose and determination of glycemia in 0 and 120 minutes of test</a:t>
            </a:r>
            <a:endParaRPr 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Diagnosis of diabetes mellitus
</a:t>
            </a:r>
            <a:endParaRPr lang="en-US" sz="4000" dirty="0"/>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Glycemia (in the morning) greater than 7.0 mM measured at least twice in two non-consecutive days 
Glycemia in 120 min OGTT greater than 11.1mM 
Glycemia measured at any time of the day (regardless of meals) greater than 11.1 mM 
It is necessary for the patient to have classic symptoms of the disease (polyuria, polydipsia and polyphagia with weight loss).</a:t>
            </a:r>
            <a:endParaRPr lang="en-US" sz="28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chemeClr val="tx1"/>
                </a:solidFill>
                <a:latin typeface="Times New Roman" pitchFamily="18" charset="0"/>
                <a:cs typeface="Times New Roman" pitchFamily="18" charset="0"/>
              </a:rPr>
              <a:t>Criteria for the diagnosis of diabetes
</a:t>
            </a:r>
            <a:endParaRPr lang="sr-Latn-RS" sz="36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85078" y="1825625"/>
            <a:ext cx="8145966" cy="4351338"/>
          </a:xfrm>
        </p:spPr>
        <p:txBody>
          <a:bodyPr/>
          <a:lstStyle/>
          <a:p>
            <a:pPr algn="ctr"/>
            <a:r>
              <a:rPr lang="en-GB" sz="2800" dirty="0">
                <a:latin typeface="Times New Roman" pitchFamily="18" charset="0"/>
                <a:cs typeface="Times New Roman" pitchFamily="18" charset="0"/>
              </a:rPr>
              <a:t>Plasma glucose (FPG) ≥ 7.0Mm
OR
Plasma glucose in 120.min of OGTT ≥ 11.1Mm
OR
Random plasma glucose at any time of the day ≥ 11.1Mm
OR
HbA1c ≥ 6.5%</a:t>
            </a:r>
            <a:endParaRPr lang="sr-Latn-RS" sz="2800" dirty="0">
              <a:latin typeface="Times New Roman" pitchFamily="18" charset="0"/>
              <a:cs typeface="Times New Roman" pitchFamily="18" charset="0"/>
            </a:endParaRPr>
          </a:p>
        </p:txBody>
      </p:sp>
      <p:sp>
        <p:nvSpPr>
          <p:cNvPr id="4" name="TextBox 3"/>
          <p:cNvSpPr txBox="1"/>
          <p:nvPr/>
        </p:nvSpPr>
        <p:spPr>
          <a:xfrm>
            <a:off x="6125601" y="6176963"/>
            <a:ext cx="3018399" cy="369332"/>
          </a:xfrm>
          <a:prstGeom prst="rect">
            <a:avLst/>
          </a:prstGeom>
          <a:noFill/>
        </p:spPr>
        <p:txBody>
          <a:bodyPr wrap="square" rtlCol="0">
            <a:spAutoFit/>
          </a:bodyPr>
          <a:lstStyle/>
          <a:p>
            <a:r>
              <a:rPr lang="sr-Latn-RS" dirty="0">
                <a:latin typeface="Times New Roman" pitchFamily="18" charset="0"/>
                <a:cs typeface="Times New Roman" pitchFamily="18" charset="0"/>
              </a:rPr>
              <a:t>ADA, Diabetes Care 2019</a:t>
            </a:r>
          </a:p>
        </p:txBody>
      </p:sp>
    </p:spTree>
    <p:extLst>
      <p:ext uri="{BB962C8B-B14F-4D97-AF65-F5344CB8AC3E}">
        <p14:creationId xmlns:p14="http://schemas.microsoft.com/office/powerpoint/2010/main" val="2805650885"/>
      </p:ext>
    </p:extLst>
  </p:cSld>
  <p:clrMapOvr>
    <a:masterClrMapping/>
  </p:clrMapOvr>
  <mc:AlternateContent xmlns:mc="http://schemas.openxmlformats.org/markup-compatibility/2006" xmlns:p14="http://schemas.microsoft.com/office/powerpoint/2010/main">
    <mc:Choice Requires="p14">
      <p:transition spd="slow" p14:dur="2000" advTm="28769"/>
    </mc:Choice>
    <mc:Fallback xmlns="">
      <p:transition spd="slow" advTm="2876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Complications</a:t>
            </a:r>
            <a:r>
              <a:rPr lang="sr-Cyrl-RS" dirty="0">
                <a:latin typeface="Times New Roman" pitchFamily="18" charset="0"/>
                <a:cs typeface="Times New Roman" pitchFamily="18" charset="0"/>
              </a:rPr>
              <a:t> </a:t>
            </a:r>
            <a:r>
              <a:rPr lang="en-GB" dirty="0">
                <a:latin typeface="Times New Roman" pitchFamily="18" charset="0"/>
                <a:cs typeface="Times New Roman" pitchFamily="18" charset="0"/>
              </a:rPr>
              <a:t>of </a:t>
            </a:r>
            <a:r>
              <a:rPr lang="sr-Latn-RS" dirty="0">
                <a:latin typeface="Times New Roman" pitchFamily="18" charset="0"/>
                <a:cs typeface="Times New Roman" pitchFamily="18" charset="0"/>
              </a:rPr>
              <a:t>diabet</a:t>
            </a:r>
            <a:r>
              <a:rPr lang="en-US" dirty="0">
                <a:latin typeface="Times New Roman" pitchFamily="18" charset="0"/>
                <a:cs typeface="Times New Roman" pitchFamily="18" charset="0"/>
              </a:rPr>
              <a:t>e</a:t>
            </a:r>
            <a:r>
              <a:rPr lang="sr-Latn-RS" dirty="0">
                <a:latin typeface="Times New Roman" pitchFamily="18" charset="0"/>
                <a:cs typeface="Times New Roman" pitchFamily="18" charset="0"/>
              </a:rPr>
              <a:t>s mellitu</a:t>
            </a:r>
            <a:r>
              <a:rPr lang="en-GB" dirty="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a:solidFill>
                  <a:srgbClr val="D11501"/>
                </a:solidFill>
                <a:latin typeface="Times New Roman" pitchFamily="18" charset="0"/>
                <a:cs typeface="Times New Roman" pitchFamily="18" charset="0"/>
              </a:rPr>
              <a:t>Acute
</a:t>
            </a:r>
            <a:r>
              <a:rPr lang="en-GB" sz="2800" b="1" dirty="0">
                <a:latin typeface="Times New Roman" pitchFamily="18" charset="0"/>
                <a:cs typeface="Times New Roman" pitchFamily="18" charset="0"/>
              </a:rPr>
              <a:t>Diabetic ketoacidosis
Hyperosmolar non-ketogenic state
Lactic acidosis</a:t>
            </a:r>
            <a:r>
              <a:rPr lang="en-GB" sz="2800" b="1" dirty="0">
                <a:solidFill>
                  <a:srgbClr val="D11501"/>
                </a:solidFill>
                <a:latin typeface="Times New Roman" pitchFamily="18" charset="0"/>
                <a:cs typeface="Times New Roman" pitchFamily="18" charset="0"/>
              </a:rPr>
              <a:t>
Chronic 
</a:t>
            </a:r>
            <a:r>
              <a:rPr lang="en-GB" sz="2800" b="1" dirty="0">
                <a:latin typeface="Times New Roman" pitchFamily="18" charset="0"/>
                <a:cs typeface="Times New Roman" pitchFamily="18" charset="0"/>
              </a:rPr>
              <a:t>Microangiopathy
Macroangiopathy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Disorders of carbohydrate metabolism
</a:t>
            </a:r>
            <a:endParaRPr lang="en-US" sz="40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4000" dirty="0">
                <a:latin typeface="Times New Roman" pitchFamily="18" charset="0"/>
                <a:cs typeface="Times New Roman" pitchFamily="18" charset="0"/>
              </a:rPr>
              <a:t>Diabetic ketoacidosis
</a:t>
            </a:r>
            <a:endParaRPr lang="en-US" sz="4000" dirty="0">
              <a:latin typeface="Times New Roman" pitchFamily="18" charset="0"/>
              <a:cs typeface="Times New Roman" pitchFamily="18" charset="0"/>
            </a:endParaRPr>
          </a:p>
        </p:txBody>
      </p:sp>
      <p:pic>
        <p:nvPicPr>
          <p:cNvPr id="4" name="Picture 7"/>
          <p:cNvPicPr>
            <a:picLocks noGrp="1" noChangeAspect="1"/>
          </p:cNvPicPr>
          <p:nvPr>
            <p:ph idx="1"/>
          </p:nvPr>
        </p:nvPicPr>
        <p:blipFill>
          <a:blip r:embed="rId2"/>
          <a:srcRect/>
          <a:stretch>
            <a:fillRect/>
          </a:stretch>
        </p:blipFill>
        <p:spPr bwMode="auto">
          <a:xfrm>
            <a:off x="990600" y="1600200"/>
            <a:ext cx="7238999" cy="4525963"/>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Hyperosmolar non-ketogenic state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A state of extreme </a:t>
            </a:r>
            <a:r>
              <a:rPr lang="en-GB" sz="2800" dirty="0" err="1">
                <a:latin typeface="Times New Roman" pitchFamily="18" charset="0"/>
                <a:cs typeface="Times New Roman" pitchFamily="18" charset="0"/>
              </a:rPr>
              <a:t>hyperglycemia</a:t>
            </a:r>
            <a:r>
              <a:rPr lang="en-GB" sz="2800" dirty="0">
                <a:latin typeface="Times New Roman" pitchFamily="18" charset="0"/>
                <a:cs typeface="Times New Roman" pitchFamily="18" charset="0"/>
              </a:rPr>
              <a:t> accompanied by glycosuria, but without ketonuria 
Mortality over 40% 
It occurs in situations where there is some (but insufficient) secretion of insulin (sufficient to prevent ketogenesis) and some additional etiological factors that </a:t>
            </a:r>
            <a:r>
              <a:rPr lang="en-GB" sz="2800" dirty="0" err="1">
                <a:latin typeface="Times New Roman" pitchFamily="18" charset="0"/>
                <a:cs typeface="Times New Roman" pitchFamily="18" charset="0"/>
              </a:rPr>
              <a:t>favor</a:t>
            </a:r>
            <a:r>
              <a:rPr lang="en-GB" sz="2800" dirty="0">
                <a:latin typeface="Times New Roman" pitchFamily="18" charset="0"/>
                <a:cs typeface="Times New Roman" pitchFamily="18" charset="0"/>
              </a:rPr>
              <a:t> dehydration (vomiting, fluid intake, diuretic administration, etc.) </a:t>
            </a:r>
            <a:endParaRPr lang="en-US" sz="28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A658A5-34D8-4722-DDDD-817DEE964039}"/>
              </a:ext>
            </a:extLst>
          </p:cNvPr>
          <p:cNvSpPr txBox="1"/>
          <p:nvPr/>
        </p:nvSpPr>
        <p:spPr>
          <a:xfrm>
            <a:off x="914400" y="1981200"/>
            <a:ext cx="7772400" cy="3539430"/>
          </a:xfrm>
          <a:prstGeom prst="rect">
            <a:avLst/>
          </a:prstGeom>
          <a:noFill/>
        </p:spPr>
        <p:txBody>
          <a:bodyPr wrap="square" rtlCol="0">
            <a:spAutoFit/>
          </a:bodyPr>
          <a:lstStyle/>
          <a:p>
            <a:r>
              <a:rPr lang="en-GB" sz="3200" dirty="0">
                <a:latin typeface="Times New Roman" panose="02020603050405020304" pitchFamily="18" charset="0"/>
                <a:cs typeface="Times New Roman" panose="02020603050405020304" pitchFamily="18" charset="0"/>
              </a:rPr>
              <a:t>Diagnostic criteria:
-Glycemia &gt; 33.0 mM
-Plasma osmolarity &gt;30mOsm
-Blood pH&gt; 7.3
-Deficit volume about 10 </a:t>
            </a:r>
            <a:r>
              <a:rPr lang="en-GB" sz="3200" dirty="0" err="1">
                <a:latin typeface="Times New Roman" panose="02020603050405020304" pitchFamily="18" charset="0"/>
                <a:cs typeface="Times New Roman" panose="02020603050405020304" pitchFamily="18" charset="0"/>
              </a:rPr>
              <a:t>liters</a:t>
            </a:r>
            <a:r>
              <a:rPr lang="en-GB" sz="3200" dirty="0">
                <a:latin typeface="Times New Roman" panose="02020603050405020304" pitchFamily="18" charset="0"/>
                <a:cs typeface="Times New Roman" panose="02020603050405020304" pitchFamily="18" charset="0"/>
              </a:rPr>
              <a:t>
-Glycosuria without ketonuria
</a:t>
            </a:r>
          </a:p>
        </p:txBody>
      </p:sp>
      <p:sp>
        <p:nvSpPr>
          <p:cNvPr id="4" name="Title 1">
            <a:extLst>
              <a:ext uri="{FF2B5EF4-FFF2-40B4-BE49-F238E27FC236}">
                <a16:creationId xmlns:a16="http://schemas.microsoft.com/office/drawing/2014/main" id="{37D88B17-5743-C627-2A6C-29DECF8787E0}"/>
              </a:ext>
            </a:extLst>
          </p:cNvPr>
          <p:cNvSpPr>
            <a:spLocks noGrp="1"/>
          </p:cNvSpPr>
          <p:nvPr>
            <p:ph type="title"/>
          </p:nvPr>
        </p:nvSpPr>
        <p:spPr>
          <a:xfrm>
            <a:off x="457200" y="274638"/>
            <a:ext cx="8229600" cy="1143000"/>
          </a:xfrm>
        </p:spPr>
        <p:txBody>
          <a:bodyPr/>
          <a:lstStyle/>
          <a:p>
            <a:r>
              <a:rPr lang="en-GB" sz="4000" dirty="0">
                <a:latin typeface="Times New Roman" pitchFamily="18" charset="0"/>
                <a:cs typeface="Times New Roman" pitchFamily="18" charset="0"/>
              </a:rPr>
              <a:t>Hyperosmolar non-ketogenic state
</a:t>
            </a:r>
            <a:endParaRPr lang="en-US" sz="4000" dirty="0">
              <a:latin typeface="Times New Roman" pitchFamily="18" charset="0"/>
              <a:cs typeface="Times New Roman" pitchFamily="18" charset="0"/>
            </a:endParaRPr>
          </a:p>
        </p:txBody>
      </p:sp>
    </p:spTree>
    <p:extLst>
      <p:ext uri="{BB962C8B-B14F-4D97-AF65-F5344CB8AC3E}">
        <p14:creationId xmlns:p14="http://schemas.microsoft.com/office/powerpoint/2010/main" val="41032712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latin typeface="Times New Roman" pitchFamily="18" charset="0"/>
                <a:cs typeface="Times New Roman" pitchFamily="18" charset="0"/>
              </a:rPr>
              <a:t>Chronic complications of diabetes mellitus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a:solidFill>
                  <a:srgbClr val="D11501"/>
                </a:solidFill>
                <a:latin typeface="Times New Roman" pitchFamily="18" charset="0"/>
                <a:cs typeface="Times New Roman" pitchFamily="18" charset="0"/>
              </a:rPr>
              <a:t>Microangiopathy
</a:t>
            </a:r>
            <a:r>
              <a:rPr lang="en-GB" sz="2800" b="1" dirty="0">
                <a:latin typeface="Times New Roman" pitchFamily="18" charset="0"/>
                <a:cs typeface="Times New Roman" pitchFamily="18" charset="0"/>
              </a:rPr>
              <a:t>Retinopathy
Nephropathy
Neuropathy </a:t>
            </a:r>
            <a:r>
              <a:rPr lang="en-GB" sz="2800" b="1" dirty="0">
                <a:solidFill>
                  <a:srgbClr val="D11501"/>
                </a:solidFill>
                <a:latin typeface="Times New Roman" pitchFamily="18" charset="0"/>
                <a:cs typeface="Times New Roman" pitchFamily="18" charset="0"/>
              </a:rPr>
              <a:t>
Macroangiopathy
</a:t>
            </a:r>
            <a:r>
              <a:rPr lang="en-GB" sz="2800" b="1" dirty="0">
                <a:latin typeface="Times New Roman" pitchFamily="18" charset="0"/>
                <a:cs typeface="Times New Roman" pitchFamily="18" charset="0"/>
              </a:rPr>
              <a:t>Coronary disease
Cerebrovascular disease
Peripheral vascular disease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Pathogenesis of chronic complications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Long-term exposure to </a:t>
            </a:r>
            <a:r>
              <a:rPr lang="en-GB" sz="2800" dirty="0" err="1">
                <a:latin typeface="Times New Roman" pitchFamily="18" charset="0"/>
                <a:cs typeface="Times New Roman" pitchFamily="18" charset="0"/>
              </a:rPr>
              <a:t>hyperglycemia</a:t>
            </a:r>
            <a:r>
              <a:rPr lang="en-GB" sz="2800" dirty="0">
                <a:latin typeface="Times New Roman" pitchFamily="18" charset="0"/>
                <a:cs typeface="Times New Roman" pitchFamily="18" charset="0"/>
              </a:rPr>
              <a:t> leads to:</a:t>
            </a:r>
            <a:endParaRPr lang="en-US" sz="2800" dirty="0">
              <a:latin typeface="Times New Roman" pitchFamily="18" charset="0"/>
              <a:cs typeface="Times New Roman" pitchFamily="18" charset="0"/>
            </a:endParaRPr>
          </a:p>
          <a:p>
            <a:pPr>
              <a:buFontTx/>
              <a:buChar char="-"/>
            </a:pPr>
            <a:r>
              <a:rPr lang="en-GB" sz="2800" dirty="0">
                <a:latin typeface="Times New Roman" pitchFamily="18" charset="0"/>
                <a:cs typeface="Times New Roman" pitchFamily="18" charset="0"/>
              </a:rPr>
              <a:t>Partial or complete obstruction of blood vessels and disruption of oxygen and nutrient supply;
Increase in vascular permeability.</a:t>
            </a:r>
            <a:endParaRPr lang="sr-Cyrl-RS" sz="2800" b="1" dirty="0">
              <a:solidFill>
                <a:srgbClr val="D11501"/>
              </a:solidFill>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Pathogenesis of chronic complications
</a:t>
            </a:r>
            <a:endParaRPr lang="en-US" sz="4000" dirty="0"/>
          </a:p>
        </p:txBody>
      </p:sp>
      <p:sp>
        <p:nvSpPr>
          <p:cNvPr id="3" name="Content Placeholder 2"/>
          <p:cNvSpPr>
            <a:spLocks noGrp="1"/>
          </p:cNvSpPr>
          <p:nvPr>
            <p:ph idx="1"/>
          </p:nvPr>
        </p:nvSpPr>
        <p:spPr/>
        <p:txBody>
          <a:bodyPr/>
          <a:lstStyle/>
          <a:p>
            <a:r>
              <a:rPr lang="en-GB" sz="2800" b="1" dirty="0">
                <a:latin typeface="Times New Roman" pitchFamily="18" charset="0"/>
                <a:cs typeface="Times New Roman" pitchFamily="18" charset="0"/>
              </a:rPr>
              <a:t>Intensification of sorbitol synthesis</a:t>
            </a:r>
            <a:r>
              <a:rPr lang="en-GB" sz="2800" dirty="0">
                <a:latin typeface="Times New Roman" pitchFamily="18" charset="0"/>
                <a:cs typeface="Times New Roman" pitchFamily="18" charset="0"/>
              </a:rPr>
              <a:t>
Inability to regenerate glutathione and intensification of oxidative stress
Glycosylation and </a:t>
            </a:r>
            <a:r>
              <a:rPr lang="en-GB" sz="2800" dirty="0" err="1">
                <a:latin typeface="Times New Roman" pitchFamily="18" charset="0"/>
                <a:cs typeface="Times New Roman" pitchFamily="18" charset="0"/>
              </a:rPr>
              <a:t>fructosylation</a:t>
            </a:r>
            <a:r>
              <a:rPr lang="en-GB" sz="2800" dirty="0">
                <a:latin typeface="Times New Roman" pitchFamily="18" charset="0"/>
                <a:cs typeface="Times New Roman" pitchFamily="18" charset="0"/>
              </a:rPr>
              <a:t> of proteins
</a:t>
            </a:r>
            <a:r>
              <a:rPr lang="en-GB" sz="2800" dirty="0" err="1">
                <a:latin typeface="Times New Roman" pitchFamily="18" charset="0"/>
                <a:cs typeface="Times New Roman" pitchFamily="18" charset="0"/>
              </a:rPr>
              <a:t>Aldimini</a:t>
            </a:r>
            <a:r>
              <a:rPr lang="en-GB" sz="2800" dirty="0">
                <a:latin typeface="Times New Roman" pitchFamily="18" charset="0"/>
                <a:cs typeface="Times New Roman" pitchFamily="18" charset="0"/>
              </a:rPr>
              <a:t>
</a:t>
            </a:r>
            <a:r>
              <a:rPr lang="en-GB" sz="2800" dirty="0" err="1">
                <a:latin typeface="Times New Roman" pitchFamily="18" charset="0"/>
                <a:cs typeface="Times New Roman" pitchFamily="18" charset="0"/>
              </a:rPr>
              <a:t>Fructozilizins</a:t>
            </a:r>
            <a:r>
              <a:rPr lang="en-GB" sz="2800" dirty="0">
                <a:latin typeface="Times New Roman" pitchFamily="18" charset="0"/>
                <a:cs typeface="Times New Roman" pitchFamily="18" charset="0"/>
              </a:rPr>
              <a:t>
Advanced products of the glycosylation process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Body"/>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1775" b="1973"/>
          <a:stretch>
            <a:fillRect/>
          </a:stretch>
        </p:blipFill>
        <p:spPr bwMode="auto">
          <a:xfrm>
            <a:off x="312883" y="152400"/>
            <a:ext cx="8875712" cy="6705600"/>
          </a:xfrm>
          <a:prstGeom prst="rect">
            <a:avLst/>
          </a:prstGeom>
          <a:noFill/>
          <a:extLst>
            <a:ext uri="{909E8E84-426E-40DD-AFC4-6F175D3DCCD1}">
              <a14:hiddenFill xmlns:a14="http://schemas.microsoft.com/office/drawing/2010/main">
                <a:solidFill>
                  <a:srgbClr val="FFFFFF"/>
                </a:solidFill>
              </a14:hiddenFill>
            </a:ext>
          </a:extLst>
        </p:spPr>
      </p:pic>
      <p:sp>
        <p:nvSpPr>
          <p:cNvPr id="83971" name="Line 3"/>
          <p:cNvSpPr>
            <a:spLocks noChangeShapeType="1"/>
          </p:cNvSpPr>
          <p:nvPr/>
        </p:nvSpPr>
        <p:spPr bwMode="auto">
          <a:xfrm flipV="1">
            <a:off x="4702175" y="5210175"/>
            <a:ext cx="1052513" cy="254000"/>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83972" name="Line 4"/>
          <p:cNvSpPr>
            <a:spLocks noChangeShapeType="1"/>
          </p:cNvSpPr>
          <p:nvPr/>
        </p:nvSpPr>
        <p:spPr bwMode="auto">
          <a:xfrm>
            <a:off x="4518025" y="1636713"/>
            <a:ext cx="1236663" cy="149225"/>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83973" name="Line 5"/>
          <p:cNvSpPr>
            <a:spLocks noChangeShapeType="1"/>
          </p:cNvSpPr>
          <p:nvPr/>
        </p:nvSpPr>
        <p:spPr bwMode="auto">
          <a:xfrm>
            <a:off x="4491038" y="2592388"/>
            <a:ext cx="1263650" cy="457200"/>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83974" name="Text Box 6"/>
          <p:cNvSpPr txBox="1">
            <a:spLocks noChangeArrowheads="1"/>
          </p:cNvSpPr>
          <p:nvPr/>
        </p:nvSpPr>
        <p:spPr bwMode="auto">
          <a:xfrm>
            <a:off x="282143" y="1569822"/>
            <a:ext cx="14922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GB" sz="1600" b="1" dirty="0">
                <a:solidFill>
                  <a:srgbClr val="002060"/>
                </a:solidFill>
                <a:latin typeface="Times New Roman" pitchFamily="18" charset="0"/>
                <a:cs typeface="Times New Roman" pitchFamily="18" charset="0"/>
              </a:rPr>
              <a:t>Diabetic retinopathy
</a:t>
            </a:r>
            <a:endParaRPr lang="en-US" sz="1600" b="1" dirty="0">
              <a:solidFill>
                <a:srgbClr val="002060"/>
              </a:solidFill>
              <a:latin typeface="Times New Roman" pitchFamily="18" charset="0"/>
              <a:cs typeface="Times New Roman" pitchFamily="18" charset="0"/>
            </a:endParaRPr>
          </a:p>
        </p:txBody>
      </p:sp>
      <p:sp>
        <p:nvSpPr>
          <p:cNvPr id="83975" name="Text Box 7"/>
          <p:cNvSpPr txBox="1">
            <a:spLocks noChangeArrowheads="1"/>
          </p:cNvSpPr>
          <p:nvPr/>
        </p:nvSpPr>
        <p:spPr bwMode="auto">
          <a:xfrm>
            <a:off x="396875" y="2451100"/>
            <a:ext cx="1820863" cy="1097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en-GB" sz="1400" dirty="0">
                <a:solidFill>
                  <a:schemeClr val="tx2"/>
                </a:solidFill>
                <a:latin typeface="Times New Roman" pitchFamily="18" charset="0"/>
                <a:cs typeface="Times New Roman" pitchFamily="18" charset="0"/>
              </a:rPr>
              <a:t>The leading cause of blindness in the working age population1
</a:t>
            </a:r>
            <a:endParaRPr lang="en-US" sz="1400" baseline="30000" dirty="0">
              <a:solidFill>
                <a:schemeClr val="tx2"/>
              </a:solidFill>
              <a:latin typeface="Times New Roman" pitchFamily="18" charset="0"/>
              <a:cs typeface="Times New Roman" pitchFamily="18" charset="0"/>
            </a:endParaRPr>
          </a:p>
        </p:txBody>
      </p:sp>
      <p:sp>
        <p:nvSpPr>
          <p:cNvPr id="83976" name="Text Box 8"/>
          <p:cNvSpPr txBox="1">
            <a:spLocks noChangeArrowheads="1"/>
          </p:cNvSpPr>
          <p:nvPr/>
        </p:nvSpPr>
        <p:spPr bwMode="auto">
          <a:xfrm>
            <a:off x="334963" y="4027507"/>
            <a:ext cx="18827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GB" sz="1600" b="1" dirty="0">
                <a:solidFill>
                  <a:srgbClr val="002060"/>
                </a:solidFill>
                <a:latin typeface="Times New Roman" pitchFamily="18" charset="0"/>
                <a:cs typeface="Times New Roman" pitchFamily="18" charset="0"/>
              </a:rPr>
              <a:t>Diabetic nephropathy
</a:t>
            </a:r>
            <a:endParaRPr lang="en-US" sz="1600" b="1" dirty="0">
              <a:solidFill>
                <a:srgbClr val="002060"/>
              </a:solidFill>
              <a:latin typeface="Times New Roman" pitchFamily="18" charset="0"/>
              <a:cs typeface="Times New Roman" pitchFamily="18" charset="0"/>
            </a:endParaRPr>
          </a:p>
        </p:txBody>
      </p:sp>
      <p:sp>
        <p:nvSpPr>
          <p:cNvPr id="83977" name="Text Box 9"/>
          <p:cNvSpPr txBox="1">
            <a:spLocks noChangeArrowheads="1"/>
          </p:cNvSpPr>
          <p:nvPr/>
        </p:nvSpPr>
        <p:spPr bwMode="auto">
          <a:xfrm>
            <a:off x="325438" y="4783138"/>
            <a:ext cx="2330450" cy="66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en-GB" sz="1400" dirty="0">
                <a:solidFill>
                  <a:schemeClr val="tx2"/>
                </a:solidFill>
                <a:latin typeface="Times New Roman" pitchFamily="18" charset="0"/>
                <a:cs typeface="Times New Roman" pitchFamily="18" charset="0"/>
              </a:rPr>
              <a:t>Leading </a:t>
            </a:r>
            <a:r>
              <a:rPr lang="en-GB" sz="1400" dirty="0" err="1">
                <a:solidFill>
                  <a:schemeClr val="tx2"/>
                </a:solidFill>
                <a:latin typeface="Times New Roman" pitchFamily="18" charset="0"/>
                <a:cs typeface="Times New Roman" pitchFamily="18" charset="0"/>
              </a:rPr>
              <a:t>causel</a:t>
            </a:r>
            <a:r>
              <a:rPr lang="en-GB" sz="1400" dirty="0">
                <a:solidFill>
                  <a:schemeClr val="tx2"/>
                </a:solidFill>
                <a:latin typeface="Times New Roman" pitchFamily="18" charset="0"/>
                <a:cs typeface="Times New Roman" pitchFamily="18" charset="0"/>
              </a:rPr>
              <a:t> of terminal renal weakness2
</a:t>
            </a:r>
            <a:endParaRPr lang="en-US" sz="1400" baseline="30000" dirty="0">
              <a:solidFill>
                <a:schemeClr val="tx2"/>
              </a:solidFill>
              <a:latin typeface="Times New Roman" pitchFamily="18" charset="0"/>
              <a:cs typeface="Times New Roman" pitchFamily="18" charset="0"/>
            </a:endParaRPr>
          </a:p>
        </p:txBody>
      </p:sp>
      <p:sp>
        <p:nvSpPr>
          <p:cNvPr id="83978" name="Text Box 10"/>
          <p:cNvSpPr txBox="1">
            <a:spLocks noChangeArrowheads="1"/>
          </p:cNvSpPr>
          <p:nvPr/>
        </p:nvSpPr>
        <p:spPr bwMode="auto">
          <a:xfrm>
            <a:off x="7153275" y="2819400"/>
            <a:ext cx="19907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GB" sz="1600" b="1" dirty="0">
                <a:solidFill>
                  <a:srgbClr val="002060"/>
                </a:solidFill>
                <a:latin typeface="Times New Roman" pitchFamily="18" charset="0"/>
                <a:cs typeface="Times New Roman" pitchFamily="18" charset="0"/>
              </a:rPr>
              <a:t>Cardiovascular diseases
</a:t>
            </a:r>
            <a:endParaRPr lang="en-US" sz="1600" b="1" dirty="0">
              <a:solidFill>
                <a:srgbClr val="002060"/>
              </a:solidFill>
              <a:latin typeface="Times New Roman" pitchFamily="18" charset="0"/>
              <a:cs typeface="Times New Roman" pitchFamily="18" charset="0"/>
            </a:endParaRPr>
          </a:p>
        </p:txBody>
      </p:sp>
      <p:sp>
        <p:nvSpPr>
          <p:cNvPr id="83979" name="Text Box 11"/>
          <p:cNvSpPr txBox="1">
            <a:spLocks noChangeArrowheads="1"/>
          </p:cNvSpPr>
          <p:nvPr/>
        </p:nvSpPr>
        <p:spPr bwMode="auto">
          <a:xfrm>
            <a:off x="7085013" y="1603375"/>
            <a:ext cx="76283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sz="1600" b="1" dirty="0">
                <a:solidFill>
                  <a:srgbClr val="002060"/>
                </a:solidFill>
                <a:latin typeface="Times New Roman" pitchFamily="18" charset="0"/>
                <a:cs typeface="Times New Roman" pitchFamily="18" charset="0"/>
              </a:rPr>
              <a:t>Stroke
</a:t>
            </a:r>
            <a:endParaRPr lang="en-US" sz="1600" b="1" dirty="0">
              <a:solidFill>
                <a:srgbClr val="002060"/>
              </a:solidFill>
              <a:latin typeface="Times New Roman" pitchFamily="18" charset="0"/>
              <a:cs typeface="Times New Roman" pitchFamily="18" charset="0"/>
            </a:endParaRPr>
          </a:p>
        </p:txBody>
      </p:sp>
      <p:sp>
        <p:nvSpPr>
          <p:cNvPr id="83980" name="Text Box 12"/>
          <p:cNvSpPr txBox="1">
            <a:spLocks noChangeArrowheads="1"/>
          </p:cNvSpPr>
          <p:nvPr/>
        </p:nvSpPr>
        <p:spPr bwMode="auto">
          <a:xfrm>
            <a:off x="7085013" y="1947863"/>
            <a:ext cx="1939925"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lnSpc>
                <a:spcPct val="90000"/>
              </a:lnSpc>
            </a:pPr>
            <a:r>
              <a:rPr lang="en-GB" sz="1400" dirty="0">
                <a:solidFill>
                  <a:schemeClr val="tx2"/>
                </a:solidFill>
                <a:latin typeface="Times New Roman" pitchFamily="18" charset="0"/>
                <a:cs typeface="Times New Roman" pitchFamily="18" charset="0"/>
              </a:rPr>
              <a:t>1.2 - up to 1.8-times more common
</a:t>
            </a:r>
            <a:endParaRPr lang="en-US" sz="1400" baseline="30000" dirty="0">
              <a:solidFill>
                <a:schemeClr val="tx2"/>
              </a:solidFill>
              <a:latin typeface="Times New Roman" pitchFamily="18" charset="0"/>
              <a:cs typeface="Times New Roman" pitchFamily="18" charset="0"/>
            </a:endParaRPr>
          </a:p>
        </p:txBody>
      </p:sp>
      <p:sp>
        <p:nvSpPr>
          <p:cNvPr id="83981" name="Text Box 13"/>
          <p:cNvSpPr txBox="1">
            <a:spLocks noChangeArrowheads="1"/>
          </p:cNvSpPr>
          <p:nvPr/>
        </p:nvSpPr>
        <p:spPr bwMode="auto">
          <a:xfrm>
            <a:off x="7069138" y="4470400"/>
            <a:ext cx="1711325" cy="830997"/>
          </a:xfrm>
          <a:prstGeom prst="rect">
            <a:avLst/>
          </a:prstGeom>
          <a:noFill/>
          <a:ln>
            <a:noFill/>
          </a:ln>
          <a:effectLst/>
          <a:extLst>
            <a:ext uri="{909E8E84-426E-40DD-AFC4-6F175D3DCCD1}">
              <a14:hiddenFill xmlns:a14="http://schemas.microsoft.com/office/drawing/2010/main">
                <a:solidFill>
                  <a:srgbClr val="005FB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GB" sz="1600" b="1" dirty="0">
                <a:solidFill>
                  <a:srgbClr val="002060"/>
                </a:solidFill>
                <a:latin typeface="Times New Roman" pitchFamily="18" charset="0"/>
                <a:cs typeface="Times New Roman" pitchFamily="18" charset="0"/>
              </a:rPr>
              <a:t>Diabetic neuropathy
</a:t>
            </a:r>
            <a:endParaRPr lang="en-US" sz="1600" b="1" dirty="0">
              <a:solidFill>
                <a:srgbClr val="002060"/>
              </a:solidFill>
              <a:latin typeface="Times New Roman" pitchFamily="18" charset="0"/>
              <a:cs typeface="Times New Roman" pitchFamily="18" charset="0"/>
            </a:endParaRPr>
          </a:p>
        </p:txBody>
      </p:sp>
      <p:sp>
        <p:nvSpPr>
          <p:cNvPr id="83982" name="Text Box 14"/>
          <p:cNvSpPr txBox="1">
            <a:spLocks noChangeArrowheads="1"/>
          </p:cNvSpPr>
          <p:nvPr/>
        </p:nvSpPr>
        <p:spPr bwMode="auto">
          <a:xfrm>
            <a:off x="7126287" y="5037138"/>
            <a:ext cx="2044700"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en-GB" sz="1400" dirty="0">
                <a:solidFill>
                  <a:schemeClr val="tx2"/>
                </a:solidFill>
                <a:latin typeface="Times New Roman" pitchFamily="18" charset="0"/>
                <a:cs typeface="Times New Roman" pitchFamily="18" charset="0"/>
              </a:rPr>
              <a:t>Leading cause of non-traumatic amputation of the lower extremities5
</a:t>
            </a:r>
            <a:endParaRPr lang="en-US" sz="1400" baseline="30000" dirty="0">
              <a:solidFill>
                <a:schemeClr val="tx2"/>
              </a:solidFill>
              <a:latin typeface="Times New Roman" pitchFamily="18" charset="0"/>
              <a:cs typeface="Times New Roman" pitchFamily="18" charset="0"/>
            </a:endParaRPr>
          </a:p>
        </p:txBody>
      </p:sp>
      <p:sp>
        <p:nvSpPr>
          <p:cNvPr id="83983" name="Text Box 15"/>
          <p:cNvSpPr txBox="1">
            <a:spLocks noChangeArrowheads="1"/>
          </p:cNvSpPr>
          <p:nvPr/>
        </p:nvSpPr>
        <p:spPr bwMode="auto">
          <a:xfrm>
            <a:off x="7069138" y="3363607"/>
            <a:ext cx="2044700" cy="9562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0" hangingPunct="0">
              <a:buClr>
                <a:schemeClr val="tx2"/>
              </a:buClr>
            </a:pPr>
            <a:r>
              <a:rPr lang="en-GB" sz="1400" dirty="0">
                <a:solidFill>
                  <a:srgbClr val="002060"/>
                </a:solidFill>
                <a:latin typeface="Times New Roman" pitchFamily="18" charset="0"/>
                <a:cs typeface="Times New Roman" pitchFamily="18" charset="0"/>
              </a:rPr>
              <a:t>75% of DM patients die from cardiovascular events4
</a:t>
            </a:r>
            <a:endParaRPr lang="en-GB" sz="1400" b="1" dirty="0">
              <a:solidFill>
                <a:srgbClr val="002060"/>
              </a:solidFill>
              <a:latin typeface="Times New Roman" pitchFamily="18" charset="0"/>
              <a:cs typeface="Times New Roman" pitchFamily="18" charset="0"/>
            </a:endParaRPr>
          </a:p>
        </p:txBody>
      </p:sp>
      <p:sp>
        <p:nvSpPr>
          <p:cNvPr id="83984" name="Line 16"/>
          <p:cNvSpPr>
            <a:spLocks noChangeShapeType="1"/>
          </p:cNvSpPr>
          <p:nvPr/>
        </p:nvSpPr>
        <p:spPr bwMode="auto">
          <a:xfrm flipV="1">
            <a:off x="2808288" y="3303588"/>
            <a:ext cx="1479550" cy="619125"/>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83985" name="Line 17"/>
          <p:cNvSpPr>
            <a:spLocks noChangeShapeType="1"/>
          </p:cNvSpPr>
          <p:nvPr/>
        </p:nvSpPr>
        <p:spPr bwMode="auto">
          <a:xfrm flipV="1">
            <a:off x="2808288" y="1744663"/>
            <a:ext cx="1608137" cy="169862"/>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83986" name="Rectangle 18"/>
          <p:cNvSpPr>
            <a:spLocks noGrp="1" noChangeArrowheads="1"/>
          </p:cNvSpPr>
          <p:nvPr>
            <p:ph type="title"/>
          </p:nvPr>
        </p:nvSpPr>
        <p:spPr>
          <a:xfrm>
            <a:off x="303213" y="260350"/>
            <a:ext cx="8569325" cy="968375"/>
          </a:xfrm>
        </p:spPr>
        <p:txBody>
          <a:bodyPr/>
          <a:lstStyle/>
          <a:p>
            <a:r>
              <a:rPr lang="en-GB" dirty="0">
                <a:latin typeface="Times New Roman" pitchFamily="18" charset="0"/>
                <a:cs typeface="Times New Roman" pitchFamily="18" charset="0"/>
              </a:rPr>
              <a:t>Chronic complications
</a:t>
            </a:r>
            <a:endParaRPr lang="en-US" dirty="0">
              <a:latin typeface="Times New Roman" pitchFamily="18" charset="0"/>
              <a:cs typeface="Times New Roman" pitchFamily="18" charset="0"/>
            </a:endParaRPr>
          </a:p>
        </p:txBody>
      </p:sp>
      <p:sp>
        <p:nvSpPr>
          <p:cNvPr id="83987" name="Rectangle 19"/>
          <p:cNvSpPr>
            <a:spLocks noChangeArrowheads="1"/>
          </p:cNvSpPr>
          <p:nvPr/>
        </p:nvSpPr>
        <p:spPr bwMode="auto">
          <a:xfrm>
            <a:off x="57150" y="6181765"/>
            <a:ext cx="891381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eaLnBrk="0" hangingPunct="0"/>
            <a:r>
              <a:rPr lang="en-US" altLang="en-US" sz="1200" b="1" baseline="30000" dirty="0">
                <a:latin typeface="Times New Roman" pitchFamily="18" charset="0"/>
                <a:cs typeface="Times New Roman" pitchFamily="18" charset="0"/>
              </a:rPr>
              <a:t>1</a:t>
            </a:r>
            <a:r>
              <a:rPr lang="en-US" altLang="en-US" sz="1200" b="1" dirty="0">
                <a:latin typeface="Times New Roman" pitchFamily="18" charset="0"/>
                <a:cs typeface="Times New Roman" pitchFamily="18" charset="0"/>
              </a:rPr>
              <a:t>Fong DS, </a:t>
            </a:r>
            <a:r>
              <a:rPr lang="en-US" altLang="en-US" sz="1200" b="1" i="1" dirty="0">
                <a:latin typeface="Times New Roman" pitchFamily="18" charset="0"/>
                <a:cs typeface="Times New Roman" pitchFamily="18" charset="0"/>
              </a:rPr>
              <a:t>et al.</a:t>
            </a:r>
            <a:r>
              <a:rPr lang="en-US" altLang="en-US" sz="1200" b="1" dirty="0">
                <a:latin typeface="Times New Roman" pitchFamily="18" charset="0"/>
                <a:cs typeface="Times New Roman" pitchFamily="18" charset="0"/>
              </a:rPr>
              <a:t> </a:t>
            </a:r>
            <a:r>
              <a:rPr lang="en-US" altLang="en-US" sz="1200" b="1" i="1" dirty="0">
                <a:latin typeface="Times New Roman" pitchFamily="18" charset="0"/>
                <a:cs typeface="Times New Roman" pitchFamily="18" charset="0"/>
              </a:rPr>
              <a:t>Diabetes Care</a:t>
            </a:r>
            <a:r>
              <a:rPr lang="en-US" altLang="en-US" sz="1200" b="1" dirty="0">
                <a:latin typeface="Times New Roman" pitchFamily="18" charset="0"/>
                <a:cs typeface="Times New Roman" pitchFamily="18" charset="0"/>
              </a:rPr>
              <a:t> 2003; 26 (Suppl. 1):S99–S102. </a:t>
            </a:r>
            <a:r>
              <a:rPr lang="en-US" altLang="en-US" sz="1200" b="1" baseline="30000" dirty="0">
                <a:latin typeface="Times New Roman" pitchFamily="18" charset="0"/>
                <a:cs typeface="Times New Roman" pitchFamily="18" charset="0"/>
              </a:rPr>
              <a:t>2</a:t>
            </a:r>
            <a:r>
              <a:rPr lang="en-US" altLang="en-US" sz="1200" b="1" dirty="0">
                <a:latin typeface="Times New Roman" pitchFamily="18" charset="0"/>
                <a:cs typeface="Times New Roman" pitchFamily="18" charset="0"/>
              </a:rPr>
              <a:t>Molitch ME, </a:t>
            </a:r>
            <a:r>
              <a:rPr lang="en-US" altLang="en-US" sz="1200" b="1" i="1" dirty="0">
                <a:latin typeface="Times New Roman" pitchFamily="18" charset="0"/>
                <a:cs typeface="Times New Roman" pitchFamily="18" charset="0"/>
              </a:rPr>
              <a:t>et al.</a:t>
            </a:r>
            <a:r>
              <a:rPr lang="en-US" altLang="en-US" sz="1200" b="1" dirty="0">
                <a:latin typeface="Times New Roman" pitchFamily="18" charset="0"/>
                <a:cs typeface="Times New Roman" pitchFamily="18" charset="0"/>
              </a:rPr>
              <a:t> </a:t>
            </a:r>
            <a:r>
              <a:rPr lang="en-US" altLang="en-US" sz="1200" b="1" i="1" dirty="0">
                <a:latin typeface="Times New Roman" pitchFamily="18" charset="0"/>
                <a:cs typeface="Times New Roman" pitchFamily="18" charset="0"/>
              </a:rPr>
              <a:t>Diabetes Care</a:t>
            </a:r>
            <a:r>
              <a:rPr lang="en-US" altLang="en-US" sz="1200" b="1" dirty="0">
                <a:latin typeface="Times New Roman" pitchFamily="18" charset="0"/>
                <a:cs typeface="Times New Roman" pitchFamily="18" charset="0"/>
              </a:rPr>
              <a:t> 2003; 26 (Suppl. 1):S94–S98. </a:t>
            </a:r>
          </a:p>
          <a:p>
            <a:pPr eaLnBrk="0" hangingPunct="0"/>
            <a:r>
              <a:rPr lang="en-US" altLang="en-US" sz="1200" b="1" baseline="30000" dirty="0">
                <a:latin typeface="Times New Roman" pitchFamily="18" charset="0"/>
                <a:cs typeface="Times New Roman" pitchFamily="18" charset="0"/>
              </a:rPr>
              <a:t>3</a:t>
            </a:r>
            <a:r>
              <a:rPr lang="en-US" sz="1200" b="1" dirty="0">
                <a:latin typeface="Times New Roman" pitchFamily="18" charset="0"/>
                <a:cs typeface="Times New Roman" pitchFamily="18" charset="0"/>
              </a:rPr>
              <a:t>Kannel WB, </a:t>
            </a:r>
            <a:r>
              <a:rPr lang="en-US" sz="1200" b="1" i="1" dirty="0">
                <a:latin typeface="Times New Roman" pitchFamily="18" charset="0"/>
                <a:cs typeface="Times New Roman" pitchFamily="18" charset="0"/>
              </a:rPr>
              <a:t>et al</a:t>
            </a:r>
            <a:r>
              <a:rPr lang="en-US" sz="1200" b="1" dirty="0">
                <a:latin typeface="Times New Roman" pitchFamily="18" charset="0"/>
                <a:cs typeface="Times New Roman" pitchFamily="18" charset="0"/>
              </a:rPr>
              <a:t>. </a:t>
            </a:r>
            <a:r>
              <a:rPr lang="en-US" sz="1200" b="1" i="1" dirty="0">
                <a:latin typeface="Times New Roman" pitchFamily="18" charset="0"/>
                <a:cs typeface="Times New Roman" pitchFamily="18" charset="0"/>
              </a:rPr>
              <a:t>Am Heart J</a:t>
            </a:r>
            <a:r>
              <a:rPr lang="en-US" sz="1200" b="1" dirty="0">
                <a:latin typeface="Times New Roman" pitchFamily="18" charset="0"/>
                <a:cs typeface="Times New Roman" pitchFamily="18" charset="0"/>
              </a:rPr>
              <a:t> 1990; 120:672–676.</a:t>
            </a:r>
            <a:r>
              <a:rPr lang="en-US" altLang="en-US" sz="1200" b="1" dirty="0">
                <a:latin typeface="Times New Roman" pitchFamily="18" charset="0"/>
                <a:cs typeface="Times New Roman" pitchFamily="18" charset="0"/>
              </a:rPr>
              <a:t> </a:t>
            </a:r>
            <a:r>
              <a:rPr lang="en-US" altLang="en-US" sz="1200" b="1" baseline="30000" dirty="0">
                <a:latin typeface="Times New Roman" pitchFamily="18" charset="0"/>
                <a:cs typeface="Times New Roman" pitchFamily="18" charset="0"/>
              </a:rPr>
              <a:t>4</a:t>
            </a:r>
            <a:r>
              <a:rPr lang="en-GB" sz="1200" b="1" dirty="0" err="1">
                <a:latin typeface="Times New Roman" pitchFamily="18" charset="0"/>
                <a:cs typeface="Times New Roman" pitchFamily="18" charset="0"/>
              </a:rPr>
              <a:t>Gray</a:t>
            </a:r>
            <a:r>
              <a:rPr lang="en-GB" sz="1200" b="1" dirty="0">
                <a:latin typeface="Times New Roman" pitchFamily="18" charset="0"/>
                <a:cs typeface="Times New Roman" pitchFamily="18" charset="0"/>
              </a:rPr>
              <a:t> RP &amp; </a:t>
            </a:r>
            <a:r>
              <a:rPr lang="en-GB" sz="1200" b="1" dirty="0" err="1">
                <a:latin typeface="Times New Roman" pitchFamily="18" charset="0"/>
                <a:cs typeface="Times New Roman" pitchFamily="18" charset="0"/>
              </a:rPr>
              <a:t>Yudkin</a:t>
            </a:r>
            <a:r>
              <a:rPr lang="en-GB" sz="1200" b="1" dirty="0">
                <a:latin typeface="Times New Roman" pitchFamily="18" charset="0"/>
                <a:cs typeface="Times New Roman" pitchFamily="18" charset="0"/>
              </a:rPr>
              <a:t> JS. In </a:t>
            </a:r>
            <a:r>
              <a:rPr lang="en-GB" sz="1200" b="1" i="1" dirty="0">
                <a:latin typeface="Times New Roman" pitchFamily="18" charset="0"/>
                <a:cs typeface="Times New Roman" pitchFamily="18" charset="0"/>
              </a:rPr>
              <a:t>Textbook of Diabetes </a:t>
            </a:r>
            <a:r>
              <a:rPr lang="en-GB" sz="1200" b="1" dirty="0">
                <a:latin typeface="Times New Roman" pitchFamily="18" charset="0"/>
                <a:cs typeface="Times New Roman" pitchFamily="18" charset="0"/>
              </a:rPr>
              <a:t>1997.</a:t>
            </a:r>
          </a:p>
          <a:p>
            <a:pPr eaLnBrk="0" hangingPunct="0"/>
            <a:r>
              <a:rPr lang="en-US" altLang="en-US" sz="1200" b="1" baseline="30000" dirty="0">
                <a:latin typeface="Times New Roman" pitchFamily="18" charset="0"/>
                <a:cs typeface="Times New Roman" pitchFamily="18" charset="0"/>
              </a:rPr>
              <a:t>5</a:t>
            </a:r>
            <a:r>
              <a:rPr lang="en-GB" sz="1200" b="1" dirty="0">
                <a:latin typeface="Times New Roman" pitchFamily="18" charset="0"/>
                <a:cs typeface="Times New Roman" pitchFamily="18" charset="0"/>
              </a:rPr>
              <a:t>Mayfield </a:t>
            </a:r>
            <a:r>
              <a:rPr lang="en-US" altLang="en-US" sz="1200" b="1" dirty="0">
                <a:latin typeface="Times New Roman" pitchFamily="18" charset="0"/>
                <a:cs typeface="Times New Roman" pitchFamily="18" charset="0"/>
              </a:rPr>
              <a:t>JA, </a:t>
            </a:r>
            <a:r>
              <a:rPr lang="en-US" altLang="en-US" sz="1200" b="1" i="1" dirty="0">
                <a:latin typeface="Times New Roman" pitchFamily="18" charset="0"/>
                <a:cs typeface="Times New Roman" pitchFamily="18" charset="0"/>
              </a:rPr>
              <a:t>et al.</a:t>
            </a:r>
            <a:r>
              <a:rPr lang="en-US" altLang="en-US" sz="1200" b="1" dirty="0">
                <a:latin typeface="Times New Roman" pitchFamily="18" charset="0"/>
                <a:cs typeface="Times New Roman" pitchFamily="18" charset="0"/>
              </a:rPr>
              <a:t> </a:t>
            </a:r>
            <a:r>
              <a:rPr lang="en-US" altLang="en-US" sz="1200" b="1" i="1" dirty="0">
                <a:latin typeface="Times New Roman" pitchFamily="18" charset="0"/>
                <a:cs typeface="Times New Roman" pitchFamily="18" charset="0"/>
              </a:rPr>
              <a:t>Diabetes Care</a:t>
            </a:r>
            <a:r>
              <a:rPr lang="en-US" altLang="en-US" sz="1200" b="1" dirty="0">
                <a:latin typeface="Times New Roman" pitchFamily="18" charset="0"/>
                <a:cs typeface="Times New Roman" pitchFamily="18" charset="0"/>
              </a:rPr>
              <a:t> 2003; 26 (Suppl. 1):S78–S79. </a:t>
            </a:r>
          </a:p>
        </p:txBody>
      </p:sp>
    </p:spTree>
    <p:extLst>
      <p:ext uri="{BB962C8B-B14F-4D97-AF65-F5344CB8AC3E}">
        <p14:creationId xmlns:p14="http://schemas.microsoft.com/office/powerpoint/2010/main" val="184646160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err="1">
                <a:latin typeface="Times New Roman" pitchFamily="18" charset="0"/>
                <a:cs typeface="Times New Roman" pitchFamily="18" charset="0"/>
              </a:rPr>
              <a:t>Hipoglycemia</a:t>
            </a:r>
            <a:r>
              <a:rPr lang="en-GB" sz="4000" dirty="0">
                <a:latin typeface="Times New Roman" pitchFamily="18" charset="0"/>
                <a:cs typeface="Times New Roman" pitchFamily="18" charset="0"/>
              </a:rPr>
              <a:t>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err="1">
                <a:latin typeface="Times New Roman" pitchFamily="18" charset="0"/>
                <a:cs typeface="Times New Roman" pitchFamily="18" charset="0"/>
              </a:rPr>
              <a:t>Hypoglycemia</a:t>
            </a:r>
            <a:r>
              <a:rPr lang="en-GB" sz="2800" dirty="0">
                <a:latin typeface="Times New Roman" pitchFamily="18" charset="0"/>
                <a:cs typeface="Times New Roman" pitchFamily="18" charset="0"/>
              </a:rPr>
              <a:t> is a clinical condition in which blood glucose levels are less than 3.0 mmol/l.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Classification of hypoglycemia 
</a:t>
            </a:r>
            <a:endParaRPr lang="en-US" sz="4000" dirty="0">
              <a:latin typeface="Times New Roman" panose="02020603050405020304" pitchFamily="18" charset="0"/>
              <a:cs typeface="Times New Roman" pitchFamily="18" charset="0"/>
            </a:endParaRPr>
          </a:p>
        </p:txBody>
      </p:sp>
      <p:sp>
        <p:nvSpPr>
          <p:cNvPr id="3" name="Content Placeholder 2"/>
          <p:cNvSpPr>
            <a:spLocks noGrp="1"/>
          </p:cNvSpPr>
          <p:nvPr>
            <p:ph idx="1"/>
          </p:nvPr>
        </p:nvSpPr>
        <p:spPr>
          <a:xfrm>
            <a:off x="457200" y="1219200"/>
            <a:ext cx="8229600" cy="4525963"/>
          </a:xfrm>
        </p:spPr>
        <p:txBody>
          <a:bodyPr/>
          <a:lstStyle/>
          <a:p>
            <a:pPr marL="0" indent="0">
              <a:buNone/>
            </a:pPr>
            <a:r>
              <a:rPr lang="en-US" sz="2800" b="1" dirty="0">
                <a:latin typeface="Times New Roman" panose="02020603050405020304" pitchFamily="18" charset="0"/>
                <a:cs typeface="Times New Roman" panose="02020603050405020304" pitchFamily="18" charset="0"/>
              </a:rPr>
              <a:t>Hypoglycemia (Fasting) </a:t>
            </a:r>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Postprandial (reactive, stimulating)</a:t>
            </a:r>
            <a:r>
              <a:rPr lang="en-US" sz="2800" dirty="0">
                <a:latin typeface="Times New Roman" panose="02020603050405020304" pitchFamily="18" charset="0"/>
                <a:cs typeface="Times New Roman" panose="02020603050405020304" pitchFamily="18" charset="0"/>
              </a:rPr>
              <a:t>
Idiopathic
Dumping </a:t>
            </a:r>
            <a:r>
              <a:rPr lang="en-US" sz="2800" dirty="0" err="1">
                <a:latin typeface="Times New Roman" panose="02020603050405020304" pitchFamily="18" charset="0"/>
                <a:cs typeface="Times New Roman" panose="02020603050405020304" pitchFamily="18" charset="0"/>
              </a:rPr>
              <a:t>sy</a:t>
            </a:r>
            <a:r>
              <a:rPr lang="en-US" sz="2800" dirty="0">
                <a:latin typeface="Times New Roman" panose="02020603050405020304" pitchFamily="18" charset="0"/>
                <a:cs typeface="Times New Roman" panose="02020603050405020304" pitchFamily="18" charset="0"/>
              </a:rPr>
              <a:t>
Functional, prediabetes 
</a:t>
            </a:r>
            <a:r>
              <a:rPr lang="en-US" sz="2800" b="1" dirty="0">
                <a:latin typeface="Times New Roman" panose="02020603050405020304" pitchFamily="18" charset="0"/>
                <a:cs typeface="Times New Roman" panose="02020603050405020304" pitchFamily="18" charset="0"/>
              </a:rPr>
              <a:t>Apparent (</a:t>
            </a:r>
            <a:r>
              <a:rPr lang="en-US" sz="2800" b="1" dirty="0" err="1">
                <a:latin typeface="Times New Roman" panose="02020603050405020304" pitchFamily="18" charset="0"/>
                <a:cs typeface="Times New Roman" panose="02020603050405020304" pitchFamily="18" charset="0"/>
              </a:rPr>
              <a:t>factitia</a:t>
            </a:r>
            <a:r>
              <a:rPr lang="en-US" sz="2800" b="1" dirty="0">
                <a:latin typeface="Times New Roman" panose="02020603050405020304" pitchFamily="18" charset="0"/>
                <a:cs typeface="Times New Roman" panose="02020603050405020304" pitchFamily="18" charset="0"/>
              </a:rPr>
              <a:t>) or false hypoglycemia </a:t>
            </a:r>
            <a:r>
              <a:rPr lang="en-US" sz="2800" dirty="0">
                <a:latin typeface="Times New Roman" panose="02020603050405020304" pitchFamily="18" charset="0"/>
                <a:cs typeface="Times New Roman" panose="02020603050405020304" pitchFamily="18" charset="0"/>
              </a:rPr>
              <a:t>
Hypoglycemia in children
</a:t>
            </a:r>
            <a:r>
              <a:rPr lang="en-US" sz="2800" dirty="0" err="1">
                <a:latin typeface="Times New Roman" panose="02020603050405020304" pitchFamily="18" charset="0"/>
                <a:cs typeface="Times New Roman" panose="02020603050405020304" pitchFamily="18" charset="0"/>
              </a:rPr>
              <a:t>Glycogenogenesis</a:t>
            </a:r>
            <a:r>
              <a:rPr lang="en-US" sz="2800" dirty="0">
                <a:latin typeface="Times New Roman" panose="02020603050405020304" pitchFamily="18" charset="0"/>
                <a:cs typeface="Times New Roman" panose="02020603050405020304" pitchFamily="18" charset="0"/>
              </a:rPr>
              <a:t>
Newborns of mothers with gestational DM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990600"/>
          </a:xfrm>
        </p:spPr>
        <p:txBody>
          <a:bodyPr/>
          <a:lstStyle/>
          <a:p>
            <a:br>
              <a:rPr lang="en-US" dirty="0"/>
            </a:br>
            <a:r>
              <a:rPr lang="en-US" dirty="0"/>
              <a:t>Hypoglycemia (Fasting)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334000"/>
          </a:xfrm>
        </p:spPr>
        <p:txBody>
          <a:bodyPr/>
          <a:lstStyle/>
          <a:p>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insulin hypersecretion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liver disease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disorders of endocrine gland function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large glucose-depleting </a:t>
            </a:r>
            <a:r>
              <a:rPr lang="en-GB" sz="2400" dirty="0" err="1">
                <a:latin typeface="Times New Roman" pitchFamily="18" charset="0"/>
                <a:cs typeface="Times New Roman" pitchFamily="18" charset="0"/>
              </a:rPr>
              <a:t>tumors</a:t>
            </a:r>
            <a:r>
              <a:rPr lang="en-GB" sz="2400" dirty="0">
                <a:latin typeface="Times New Roman" pitchFamily="18" charset="0"/>
                <a:cs typeface="Times New Roman" pitchFamily="18" charset="0"/>
              </a:rPr>
              <a:t>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reduced intake or stock of carbohydrates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caused by autoimmune processes (with insulin antibodies) 
Drug-induced </a:t>
            </a:r>
            <a:r>
              <a:rPr lang="en-GB" sz="2400" dirty="0" err="1">
                <a:latin typeface="Times New Roman" pitchFamily="18" charset="0"/>
                <a:cs typeface="Times New Roman" pitchFamily="18" charset="0"/>
              </a:rPr>
              <a:t>hypoglycemia</a:t>
            </a:r>
            <a:r>
              <a:rPr lang="en-GB"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23" y="609600"/>
            <a:ext cx="8229600" cy="1143000"/>
          </a:xfrm>
        </p:spPr>
        <p:txBody>
          <a:bodyPr/>
          <a:lstStyle/>
          <a:p>
            <a:r>
              <a:rPr lang="en-GB" dirty="0">
                <a:latin typeface="Times New Roman" pitchFamily="18" charset="0"/>
                <a:cs typeface="Times New Roman" pitchFamily="18" charset="0"/>
              </a:rPr>
              <a:t>Homeostasis of glycose in the blood
</a:t>
            </a:r>
            <a:endParaRPr lang="en-US" dirty="0">
              <a:latin typeface="Times New Roman" pitchFamily="18" charset="0"/>
              <a:cs typeface="Times New Roman" pitchFamily="18" charset="0"/>
            </a:endParaRPr>
          </a:p>
        </p:txBody>
      </p:sp>
      <p:sp>
        <p:nvSpPr>
          <p:cNvPr id="5" name="TextBox 4">
            <a:extLst>
              <a:ext uri="{FF2B5EF4-FFF2-40B4-BE49-F238E27FC236}">
                <a16:creationId xmlns:a16="http://schemas.microsoft.com/office/drawing/2014/main" id="{2216A396-5578-F3BB-E16F-AE640542B59C}"/>
              </a:ext>
            </a:extLst>
          </p:cNvPr>
          <p:cNvSpPr txBox="1"/>
          <p:nvPr/>
        </p:nvSpPr>
        <p:spPr>
          <a:xfrm>
            <a:off x="-21102" y="2025134"/>
            <a:ext cx="7702062" cy="1938992"/>
          </a:xfrm>
          <a:prstGeom prst="rect">
            <a:avLst/>
          </a:prstGeom>
          <a:noFill/>
        </p:spPr>
        <p:txBody>
          <a:bodyPr wrap="square" rtlCol="0">
            <a:spAutoFit/>
          </a:bodyPr>
          <a:lstStyle/>
          <a:p>
            <a:r>
              <a:rPr lang="en-GB" sz="2400" b="1" dirty="0">
                <a:latin typeface="Times New Roman" panose="02020603050405020304" pitchFamily="18" charset="0"/>
                <a:cs typeface="Times New Roman" panose="02020603050405020304" pitchFamily="18" charset="0"/>
              </a:rPr>
              <a:t>Increase in glycemia:</a:t>
            </a:r>
            <a:r>
              <a:rPr lang="en-GB" sz="2400" dirty="0">
                <a:latin typeface="Times New Roman" panose="02020603050405020304" pitchFamily="18" charset="0"/>
                <a:cs typeface="Times New Roman" panose="02020603050405020304" pitchFamily="18" charset="0"/>
              </a:rPr>
              <a:t>
-the absorption of glucose from food
-</a:t>
            </a:r>
            <a:r>
              <a:rPr lang="en-GB" sz="2400" dirty="0" err="1">
                <a:latin typeface="Times New Roman" panose="02020603050405020304" pitchFamily="18" charset="0"/>
                <a:cs typeface="Times New Roman" panose="02020603050405020304" pitchFamily="18" charset="0"/>
              </a:rPr>
              <a:t>glyconeogenesis</a:t>
            </a:r>
            <a:r>
              <a:rPr lang="en-GB" sz="2400" dirty="0">
                <a:latin typeface="Times New Roman" panose="02020603050405020304" pitchFamily="18" charset="0"/>
                <a:cs typeface="Times New Roman" panose="02020603050405020304" pitchFamily="18" charset="0"/>
              </a:rPr>
              <a:t> in the liver
-glycogenolysis in the liver
</a:t>
            </a:r>
          </a:p>
        </p:txBody>
      </p:sp>
      <p:sp>
        <p:nvSpPr>
          <p:cNvPr id="6" name="TextBox 5">
            <a:extLst>
              <a:ext uri="{FF2B5EF4-FFF2-40B4-BE49-F238E27FC236}">
                <a16:creationId xmlns:a16="http://schemas.microsoft.com/office/drawing/2014/main" id="{A14A11F5-E205-497A-5AA0-B42F70BF0047}"/>
              </a:ext>
            </a:extLst>
          </p:cNvPr>
          <p:cNvSpPr txBox="1"/>
          <p:nvPr/>
        </p:nvSpPr>
        <p:spPr>
          <a:xfrm>
            <a:off x="4800600" y="2010453"/>
            <a:ext cx="4654062" cy="2308324"/>
          </a:xfrm>
          <a:prstGeom prst="rect">
            <a:avLst/>
          </a:prstGeom>
          <a:noFill/>
        </p:spPr>
        <p:txBody>
          <a:bodyPr wrap="square" rtlCol="0">
            <a:spAutoFit/>
          </a:bodyPr>
          <a:lstStyle/>
          <a:p>
            <a:r>
              <a:rPr lang="en-GB" sz="2400" b="1" dirty="0">
                <a:latin typeface="Times New Roman" panose="02020603050405020304" pitchFamily="18" charset="0"/>
                <a:cs typeface="Times New Roman" panose="02020603050405020304" pitchFamily="18" charset="0"/>
              </a:rPr>
              <a:t>They reduce glycemia:</a:t>
            </a:r>
            <a:r>
              <a:rPr lang="en-GB" sz="2400" dirty="0">
                <a:latin typeface="Times New Roman" panose="02020603050405020304" pitchFamily="18" charset="0"/>
                <a:cs typeface="Times New Roman" panose="02020603050405020304" pitchFamily="18" charset="0"/>
              </a:rPr>
              <a:t>
-consumption of glycose in tissues
-consumption of glycose in muscles
-synthesis of glycogen
-conversion of glucose to fat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1143000"/>
          </a:xfrm>
        </p:spPr>
        <p:txBody>
          <a:bodyPr/>
          <a:lstStyle/>
          <a:p>
            <a:br>
              <a:rPr lang="en-US" dirty="0"/>
            </a:br>
            <a:r>
              <a:rPr lang="en-US" dirty="0"/>
              <a:t>Pathophysiological consequences of hypoglycemia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76400"/>
            <a:ext cx="8229600" cy="4525963"/>
          </a:xfrm>
        </p:spPr>
        <p:txBody>
          <a:bodyPr/>
          <a:lstStyle/>
          <a:p>
            <a:pPr marL="0" indent="0">
              <a:buNone/>
            </a:pPr>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Stimulation of the sympathetic nervous system </a:t>
            </a:r>
            <a:r>
              <a:rPr lang="en-US" sz="2800" dirty="0">
                <a:latin typeface="Times New Roman" panose="02020603050405020304" pitchFamily="18" charset="0"/>
                <a:cs typeface="Times New Roman" panose="02020603050405020304" pitchFamily="18" charset="0"/>
              </a:rPr>
              <a:t>
(tremors, cold sweating, goosebumps, fear, tachycardia) 
</a:t>
            </a:r>
            <a:r>
              <a:rPr lang="en-US" sz="2800" b="1" dirty="0">
                <a:latin typeface="Times New Roman" panose="02020603050405020304" pitchFamily="18" charset="0"/>
                <a:cs typeface="Times New Roman" panose="02020603050405020304" pitchFamily="18" charset="0"/>
              </a:rPr>
              <a:t>Release of counterregulatory hormones </a:t>
            </a:r>
            <a:r>
              <a:rPr lang="en-US" sz="2800" dirty="0">
                <a:latin typeface="Times New Roman" panose="02020603050405020304" pitchFamily="18" charset="0"/>
                <a:cs typeface="Times New Roman" panose="02020603050405020304" pitchFamily="18" charset="0"/>
              </a:rPr>
              <a:t>
(adrenaline, noradrenaline, </a:t>
            </a:r>
            <a:r>
              <a:rPr lang="en-US" sz="2800" dirty="0" err="1">
                <a:latin typeface="Times New Roman" panose="02020603050405020304" pitchFamily="18" charset="0"/>
                <a:cs typeface="Times New Roman" panose="02020603050405020304" pitchFamily="18" charset="0"/>
              </a:rPr>
              <a:t>glycocorticoids</a:t>
            </a:r>
            <a:r>
              <a:rPr lang="en-US" sz="2800" dirty="0">
                <a:latin typeface="Times New Roman" panose="02020603050405020304" pitchFamily="18" charset="0"/>
                <a:cs typeface="Times New Roman" panose="02020603050405020304" pitchFamily="18" charset="0"/>
              </a:rPr>
              <a:t>, STH, ACTH) 
</a:t>
            </a:r>
            <a:r>
              <a:rPr lang="en-US" sz="2800" b="1" dirty="0">
                <a:latin typeface="Times New Roman" panose="02020603050405020304" pitchFamily="18" charset="0"/>
                <a:cs typeface="Times New Roman" panose="02020603050405020304" pitchFamily="18" charset="0"/>
              </a:rPr>
              <a:t>Neuroglycopenia</a:t>
            </a:r>
            <a:r>
              <a:rPr lang="en-US" sz="2800" dirty="0">
                <a:latin typeface="Times New Roman" panose="02020603050405020304" pitchFamily="18" charset="0"/>
                <a:cs typeface="Times New Roman" panose="02020603050405020304" pitchFamily="18" charset="0"/>
              </a:rPr>
              <a:t> 
(decreased concentration of glycose in the CNS)</a:t>
            </a:r>
            <a:endParaRPr lang="sr-Cyrl-RS" sz="2800" dirty="0">
              <a:latin typeface="Times New Roman" panose="02020603050405020304"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Disorders of fat metabolism
</a:t>
            </a:r>
            <a:endParaRPr lang="en-US"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Types of fat in the body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382000" cy="4525963"/>
          </a:xfrm>
        </p:spPr>
        <p:txBody>
          <a:bodyPr/>
          <a:lstStyle/>
          <a:p>
            <a:r>
              <a:rPr lang="en-GB" sz="2800" dirty="0">
                <a:latin typeface="Times New Roman" pitchFamily="18" charset="0"/>
                <a:cs typeface="Times New Roman" pitchFamily="18" charset="0"/>
              </a:rPr>
              <a:t>Triacylglycerols
Fatty acids (unsaturated/saturated)
Steroids
Phospholipids (</a:t>
            </a:r>
            <a:r>
              <a:rPr lang="en-GB" sz="2800" dirty="0" err="1">
                <a:latin typeface="Times New Roman" pitchFamily="18" charset="0"/>
                <a:cs typeface="Times New Roman" pitchFamily="18" charset="0"/>
              </a:rPr>
              <a:t>glycerophosphatides</a:t>
            </a:r>
            <a:r>
              <a:rPr lang="en-GB" sz="2800" dirty="0">
                <a:latin typeface="Times New Roman" pitchFamily="18" charset="0"/>
                <a:cs typeface="Times New Roman" pitchFamily="18" charset="0"/>
              </a:rPr>
              <a:t>, sphingomyelin, cerebrosides)
Common feature: hydrophobicity. Total concentration: 5-10 g/L.</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Structure of lipoprotein
</a:t>
            </a:r>
            <a:endParaRPr lang="en-US" dirty="0">
              <a:latin typeface="Times New Roman" pitchFamily="18" charset="0"/>
              <a:cs typeface="Times New Roman" pitchFamily="18" charset="0"/>
            </a:endParaRPr>
          </a:p>
        </p:txBody>
      </p:sp>
      <p:pic>
        <p:nvPicPr>
          <p:cNvPr id="71682" name="Picture 2"/>
          <p:cNvPicPr>
            <a:picLocks noGrp="1" noChangeAspect="1" noChangeArrowheads="1"/>
          </p:cNvPicPr>
          <p:nvPr>
            <p:ph idx="1"/>
          </p:nvPr>
        </p:nvPicPr>
        <p:blipFill>
          <a:blip r:embed="rId2"/>
          <a:srcRect/>
          <a:stretch>
            <a:fillRect/>
          </a:stretch>
        </p:blipFill>
        <p:spPr bwMode="auto">
          <a:xfrm>
            <a:off x="1447800" y="1676400"/>
            <a:ext cx="6172200" cy="4724400"/>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Lipoproteins</a:t>
            </a:r>
            <a:endParaRPr lang="en-US" sz="1400" dirty="0">
              <a:latin typeface="Times New Roman" pitchFamily="18" charset="0"/>
              <a:cs typeface="Times New Roman" pitchFamily="18" charset="0"/>
            </a:endParaRPr>
          </a:p>
        </p:txBody>
      </p:sp>
      <p:pic>
        <p:nvPicPr>
          <p:cNvPr id="75778" name="Picture 2"/>
          <p:cNvPicPr>
            <a:picLocks noGrp="1" noChangeAspect="1" noChangeArrowheads="1"/>
          </p:cNvPicPr>
          <p:nvPr>
            <p:ph idx="1"/>
          </p:nvPr>
        </p:nvPicPr>
        <p:blipFill>
          <a:blip r:embed="rId2"/>
          <a:srcRect/>
          <a:stretch>
            <a:fillRect/>
          </a:stretch>
        </p:blipFill>
        <p:spPr bwMode="auto">
          <a:xfrm>
            <a:off x="465406" y="1752600"/>
            <a:ext cx="8229600" cy="4267200"/>
          </a:xfrm>
          <a:prstGeom prst="rect">
            <a:avLst/>
          </a:prstGeom>
          <a:noFill/>
          <a:ln w="9525">
            <a:noFill/>
            <a:miter lim="800000"/>
            <a:headEnd/>
            <a:tailEnd/>
          </a:ln>
          <a:effectLst/>
        </p:spPr>
      </p:pic>
      <p:sp>
        <p:nvSpPr>
          <p:cNvPr id="5" name="Rectangle 4"/>
          <p:cNvSpPr/>
          <p:nvPr/>
        </p:nvSpPr>
        <p:spPr>
          <a:xfrm>
            <a:off x="5410200" y="6324600"/>
            <a:ext cx="4572000" cy="276999"/>
          </a:xfrm>
          <a:prstGeom prst="rect">
            <a:avLst/>
          </a:prstGeom>
        </p:spPr>
        <p:txBody>
          <a:bodyPr>
            <a:spAutoFit/>
          </a:bodyPr>
          <a:lstStyle/>
          <a:p>
            <a:r>
              <a:rPr lang="en-US" sz="1200" i="1" dirty="0">
                <a:latin typeface="Times New Roman" pitchFamily="18" charset="0"/>
                <a:cs typeface="Times New Roman" pitchFamily="18" charset="0"/>
              </a:rPr>
              <a:t>The Journal of Undergraduate Biological Studies</a:t>
            </a:r>
            <a:r>
              <a:rPr lang="sr-Cyrl-RS" sz="1200" i="1" dirty="0">
                <a:latin typeface="Times New Roman" pitchFamily="18" charset="0"/>
                <a:cs typeface="Times New Roman" pitchFamily="18" charset="0"/>
              </a:rPr>
              <a:t>, 2010</a:t>
            </a:r>
            <a:endParaRPr lang="en-US" sz="1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Fat metabolism
</a:t>
            </a:r>
            <a:endParaRPr lang="en-US" dirty="0">
              <a:latin typeface="Times New Roman" pitchFamily="18" charset="0"/>
              <a:cs typeface="Times New Roman" pitchFamily="18" charset="0"/>
            </a:endParaRPr>
          </a:p>
        </p:txBody>
      </p:sp>
      <p:pic>
        <p:nvPicPr>
          <p:cNvPr id="72706" name="Picture 2"/>
          <p:cNvPicPr>
            <a:picLocks noGrp="1" noChangeAspect="1" noChangeArrowheads="1"/>
          </p:cNvPicPr>
          <p:nvPr>
            <p:ph idx="1"/>
          </p:nvPr>
        </p:nvPicPr>
        <p:blipFill>
          <a:blip r:embed="rId2"/>
          <a:srcRect/>
          <a:stretch>
            <a:fillRect/>
          </a:stretch>
        </p:blipFill>
        <p:spPr bwMode="auto">
          <a:xfrm>
            <a:off x="457200" y="1958418"/>
            <a:ext cx="8153400" cy="4442381"/>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GB" dirty="0">
                <a:latin typeface="Times New Roman" pitchFamily="18" charset="0"/>
                <a:cs typeface="Times New Roman" pitchFamily="18" charset="0"/>
              </a:rPr>
              <a:t>Fat metabolism </a:t>
            </a:r>
            <a:br>
              <a:rPr lang="en-GB" dirty="0">
                <a:latin typeface="Times New Roman" pitchFamily="18" charset="0"/>
                <a:cs typeface="Times New Roman" pitchFamily="18" charset="0"/>
              </a:rPr>
            </a:br>
            <a:r>
              <a:rPr lang="en-GB" dirty="0">
                <a:latin typeface="Times New Roman" pitchFamily="18" charset="0"/>
                <a:cs typeface="Times New Roman" pitchFamily="18" charset="0"/>
              </a:rPr>
              <a:t>
</a:t>
            </a:r>
            <a:endParaRPr lang="en-US" dirty="0"/>
          </a:p>
        </p:txBody>
      </p:sp>
      <p:pic>
        <p:nvPicPr>
          <p:cNvPr id="73731" name="Picture 3"/>
          <p:cNvPicPr>
            <a:picLocks noGrp="1" noChangeAspect="1" noChangeArrowheads="1"/>
          </p:cNvPicPr>
          <p:nvPr>
            <p:ph idx="1"/>
          </p:nvPr>
        </p:nvPicPr>
        <p:blipFill>
          <a:blip r:embed="rId2"/>
          <a:srcRect/>
          <a:stretch>
            <a:fillRect/>
          </a:stretch>
        </p:blipFill>
        <p:spPr bwMode="auto">
          <a:xfrm>
            <a:off x="609600" y="1600200"/>
            <a:ext cx="7772400" cy="4525963"/>
          </a:xfrm>
          <a:prstGeom prst="rect">
            <a:avLst/>
          </a:prstGeom>
          <a:noFill/>
          <a:ln w="9525">
            <a:noFill/>
            <a:miter lim="800000"/>
            <a:headEnd/>
            <a:tailEnd/>
          </a:ln>
          <a:effectLst/>
        </p:spPr>
      </p:pic>
      <p:sp>
        <p:nvSpPr>
          <p:cNvPr id="6" name="Rectangle 5"/>
          <p:cNvSpPr/>
          <p:nvPr/>
        </p:nvSpPr>
        <p:spPr>
          <a:xfrm>
            <a:off x="4876800" y="6248400"/>
            <a:ext cx="4572000" cy="307777"/>
          </a:xfrm>
          <a:prstGeom prst="rect">
            <a:avLst/>
          </a:prstGeom>
        </p:spPr>
        <p:txBody>
          <a:bodyPr>
            <a:spAutoFit/>
          </a:bodyPr>
          <a:lstStyle/>
          <a:p>
            <a:r>
              <a:rPr lang="en-US" sz="1400" dirty="0">
                <a:latin typeface="Times New Roman" pitchFamily="18" charset="0"/>
                <a:cs typeface="Times New Roman" pitchFamily="18" charset="0"/>
              </a:rPr>
              <a:t>American Society for Clinical Investigation</a:t>
            </a:r>
            <a:r>
              <a:rPr lang="sr-Cyrl-RS" sz="1400" dirty="0">
                <a:latin typeface="Times New Roman" pitchFamily="18" charset="0"/>
                <a:cs typeface="Times New Roman" pitchFamily="18" charset="0"/>
              </a:rPr>
              <a:t>, 2016</a:t>
            </a:r>
            <a:r>
              <a:rPr lang="en-US" sz="1400" dirty="0">
                <a:latin typeface="Times New Roman" pitchFamily="18" charset="0"/>
                <a:cs typeface="Times New Roman" pitchFamily="18" charset="0"/>
              </a:rPr>
              <a:t> </a:t>
            </a:r>
            <a:endParaRPr lang="en-US" sz="1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br>
              <a:rPr lang="en-US" dirty="0"/>
            </a:br>
            <a:r>
              <a:rPr lang="en-US" dirty="0"/>
              <a:t>Disorders of fat metabolism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Disorders of fat digestion and absorption 
Disorders of fat concentration in the blood 
Lipidosis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10600" cy="1143000"/>
          </a:xfrm>
        </p:spPr>
        <p:txBody>
          <a:bodyPr/>
          <a:lstStyle/>
          <a:p>
            <a:br>
              <a:rPr lang="en-GB" dirty="0"/>
            </a:br>
            <a:r>
              <a:rPr lang="en-GB" dirty="0"/>
              <a:t>Disorders of fat digestion and absorption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err="1">
                <a:latin typeface="Times New Roman" pitchFamily="18" charset="0"/>
                <a:cs typeface="Times New Roman" pitchFamily="18" charset="0"/>
              </a:rPr>
              <a:t>Etiology</a:t>
            </a:r>
            <a:r>
              <a:rPr lang="en-GB" sz="2800" b="1" dirty="0">
                <a:latin typeface="Times New Roman" pitchFamily="18" charset="0"/>
                <a:cs typeface="Times New Roman" pitchFamily="18" charset="0"/>
              </a:rPr>
              <a:t> 
–</a:t>
            </a:r>
            <a:r>
              <a:rPr lang="en-GB" sz="2800" dirty="0">
                <a:latin typeface="Times New Roman" pitchFamily="18" charset="0"/>
                <a:cs typeface="Times New Roman" pitchFamily="18" charset="0"/>
              </a:rPr>
              <a:t>Lack of bile acids 
–Lipase enzyme deficiency 
–Reduced resorptive surface 
-Obstruction of lymphatic vessels </a:t>
            </a:r>
            <a:r>
              <a:rPr lang="en-GB" sz="2800" b="1" dirty="0">
                <a:latin typeface="Times New Roman" pitchFamily="18" charset="0"/>
                <a:cs typeface="Times New Roman" pitchFamily="18" charset="0"/>
              </a:rPr>
              <a:t>
Pathophysiological consequences – </a:t>
            </a:r>
            <a:r>
              <a:rPr lang="en-GB" sz="2800" b="1" dirty="0" err="1">
                <a:latin typeface="Times New Roman" pitchFamily="18" charset="0"/>
                <a:cs typeface="Times New Roman" pitchFamily="18" charset="0"/>
              </a:rPr>
              <a:t>steatorhea</a:t>
            </a:r>
            <a:r>
              <a:rPr lang="en-GB" sz="2800" b="1" dirty="0">
                <a:latin typeface="Times New Roman" pitchFamily="18" charset="0"/>
                <a:cs typeface="Times New Roman" pitchFamily="18" charset="0"/>
              </a:rPr>
              <a:t> (occurrence of fatty stools)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latin typeface="Times New Roman" pitchFamily="18" charset="0"/>
                <a:cs typeface="Times New Roman" pitchFamily="18" charset="0"/>
              </a:rPr>
              <a:t>Disorders of fat concentration in the blood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Qualitative and quantitative
</a:t>
            </a:r>
            <a:r>
              <a:rPr lang="en-GB" sz="2800" b="1" dirty="0">
                <a:latin typeface="Times New Roman" pitchFamily="18" charset="0"/>
                <a:cs typeface="Times New Roman" pitchFamily="18" charset="0"/>
              </a:rPr>
              <a:t>Quantitative:</a:t>
            </a:r>
            <a:r>
              <a:rPr lang="en-GB" sz="2800" dirty="0">
                <a:latin typeface="Times New Roman" pitchFamily="18" charset="0"/>
                <a:cs typeface="Times New Roman" pitchFamily="18" charset="0"/>
              </a:rPr>
              <a:t>
-Primary (congenital genetic defect)
-Secondary (a consequence of acquired diseases: DM2, nephrotic syndrome, liver disease, autoimmune diseases, pregnancy, medications)</a:t>
            </a:r>
            <a:endParaRPr 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40788"/>
            <a:ext cx="8229600" cy="1143000"/>
          </a:xfrm>
        </p:spPr>
        <p:txBody>
          <a:bodyPr/>
          <a:lstStyle/>
          <a:p>
            <a:r>
              <a:rPr lang="en-GB" sz="4000" dirty="0" err="1">
                <a:latin typeface="Times New Roman" pitchFamily="18" charset="0"/>
                <a:cs typeface="Times New Roman" pitchFamily="18" charset="0"/>
              </a:rPr>
              <a:t>Glycoregulation</a:t>
            </a:r>
            <a:r>
              <a:rPr lang="en-GB" sz="4000" dirty="0">
                <a:latin typeface="Times New Roman" pitchFamily="18" charset="0"/>
                <a:cs typeface="Times New Roman" pitchFamily="18" charset="0"/>
              </a:rPr>
              <a:t> and hormones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b="1" dirty="0">
                <a:latin typeface="Times New Roman" pitchFamily="18" charset="0"/>
                <a:cs typeface="Times New Roman" pitchFamily="18" charset="0"/>
              </a:rPr>
              <a:t>They decrease glycemia:</a:t>
            </a:r>
          </a:p>
          <a:p>
            <a:pPr marL="0" indent="0">
              <a:buNone/>
            </a:pPr>
            <a:r>
              <a:rPr lang="sr-Latn-RS" sz="2800" dirty="0">
                <a:latin typeface="Times New Roman" pitchFamily="18" charset="0"/>
                <a:cs typeface="Times New Roman" pitchFamily="18" charset="0"/>
              </a:rPr>
              <a:t>    - </a:t>
            </a:r>
            <a:r>
              <a:rPr lang="en-GB" sz="2800" b="1" dirty="0">
                <a:solidFill>
                  <a:srgbClr val="D11501"/>
                </a:solidFill>
                <a:latin typeface="Times New Roman" pitchFamily="18" charset="0"/>
                <a:cs typeface="Times New Roman" pitchFamily="18" charset="0"/>
              </a:rPr>
              <a:t>insulin</a:t>
            </a:r>
            <a:r>
              <a:rPr lang="sr-Cyrl-RS" sz="2800" b="1" dirty="0">
                <a:solidFill>
                  <a:srgbClr val="D11501"/>
                </a:solidFill>
                <a:latin typeface="Times New Roman" pitchFamily="18" charset="0"/>
                <a:cs typeface="Times New Roman" pitchFamily="18" charset="0"/>
              </a:rPr>
              <a:t>, </a:t>
            </a:r>
            <a:r>
              <a:rPr lang="en-GB" sz="2800" b="1" dirty="0" err="1">
                <a:solidFill>
                  <a:srgbClr val="D11501"/>
                </a:solidFill>
                <a:latin typeface="Times New Roman" pitchFamily="18" charset="0"/>
                <a:cs typeface="Times New Roman" pitchFamily="18" charset="0"/>
              </a:rPr>
              <a:t>Amilin</a:t>
            </a:r>
            <a:r>
              <a:rPr lang="sr-Cyrl-RS"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GLP (glucagone like peptid), GIP (gastric inhibitory peptid)</a:t>
            </a:r>
          </a:p>
          <a:p>
            <a:pPr>
              <a:buFontTx/>
              <a:buChar char="-"/>
            </a:pPr>
            <a:endParaRPr lang="sr-Latn-RS" sz="2800" dirty="0">
              <a:latin typeface="Times New Roman" pitchFamily="18" charset="0"/>
              <a:cs typeface="Times New Roman" pitchFamily="18" charset="0"/>
            </a:endParaRPr>
          </a:p>
          <a:p>
            <a:r>
              <a:rPr lang="en-GB" b="1" dirty="0">
                <a:latin typeface="Times New Roman" pitchFamily="18" charset="0"/>
                <a:cs typeface="Times New Roman" pitchFamily="18" charset="0"/>
              </a:rPr>
              <a:t>They increase glycemia:</a:t>
            </a:r>
          </a:p>
          <a:p>
            <a:pPr marL="0" indent="0">
              <a:buNone/>
            </a:pPr>
            <a:r>
              <a:rPr lang="sr-Latn-RS" sz="2800" dirty="0">
                <a:latin typeface="Times New Roman" pitchFamily="18" charset="0"/>
                <a:cs typeface="Times New Roman" pitchFamily="18" charset="0"/>
              </a:rPr>
              <a:t>    </a:t>
            </a:r>
            <a:r>
              <a:rPr lang="sr-Cyrl-RS" sz="2800" dirty="0">
                <a:latin typeface="Times New Roman" pitchFamily="18" charset="0"/>
                <a:cs typeface="Times New Roman" pitchFamily="18" charset="0"/>
              </a:rPr>
              <a:t>- </a:t>
            </a:r>
            <a:r>
              <a:rPr lang="en-GB" sz="2800" b="1" dirty="0">
                <a:solidFill>
                  <a:srgbClr val="D11501"/>
                </a:solidFill>
                <a:latin typeface="Times New Roman" pitchFamily="18" charset="0"/>
                <a:cs typeface="Times New Roman" pitchFamily="18" charset="0"/>
              </a:rPr>
              <a:t>glucagon</a:t>
            </a:r>
            <a:r>
              <a:rPr lang="sr-Cyrl-RS" sz="2800" dirty="0">
                <a:latin typeface="Times New Roman" pitchFamily="18" charset="0"/>
                <a:cs typeface="Times New Roman" pitchFamily="18" charset="0"/>
              </a:rPr>
              <a:t>, </a:t>
            </a:r>
            <a:r>
              <a:rPr lang="en-GB" sz="2800" dirty="0">
                <a:latin typeface="Times New Roman" pitchFamily="18" charset="0"/>
                <a:cs typeface="Times New Roman" pitchFamily="18" charset="0"/>
              </a:rPr>
              <a:t>cortisol</a:t>
            </a:r>
            <a:r>
              <a:rPr lang="sr-Cyrl-RS"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ACTH, </a:t>
            </a:r>
            <a:r>
              <a:rPr lang="en-GB" sz="2800" dirty="0">
                <a:latin typeface="Times New Roman" pitchFamily="18" charset="0"/>
                <a:cs typeface="Times New Roman" pitchFamily="18" charset="0"/>
              </a:rPr>
              <a:t>Catecholamines</a:t>
            </a:r>
            <a:r>
              <a:rPr lang="sr-Cyrl-RS"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STH, T3, T4, HPL</a:t>
            </a:r>
            <a:endParaRPr lang="en-US" sz="2800"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143000"/>
          </a:xfrm>
        </p:spPr>
        <p:txBody>
          <a:bodyPr/>
          <a:lstStyle/>
          <a:p>
            <a:r>
              <a:rPr lang="en-GB" sz="4000" dirty="0">
                <a:latin typeface="Times New Roman" pitchFamily="18" charset="0"/>
                <a:cs typeface="Times New Roman" pitchFamily="18" charset="0"/>
              </a:rPr>
              <a:t>Primary hyperlipoproteinemia
</a:t>
            </a:r>
            <a:endParaRPr lang="en-US" sz="40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1936842"/>
              </p:ext>
            </p:extLst>
          </p:nvPr>
        </p:nvGraphicFramePr>
        <p:xfrm>
          <a:off x="304800" y="1143000"/>
          <a:ext cx="8686800" cy="5642850"/>
        </p:xfrm>
        <a:graphic>
          <a:graphicData uri="http://schemas.openxmlformats.org/drawingml/2006/table">
            <a:tbl>
              <a:tblPr/>
              <a:tblGrid>
                <a:gridCol w="6858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473172">
                  <a:extLst>
                    <a:ext uri="{9D8B030D-6E8A-4147-A177-3AD203B41FA5}">
                      <a16:colId xmlns:a16="http://schemas.microsoft.com/office/drawing/2014/main" val="20003"/>
                    </a:ext>
                  </a:extLst>
                </a:gridCol>
                <a:gridCol w="1422428">
                  <a:extLst>
                    <a:ext uri="{9D8B030D-6E8A-4147-A177-3AD203B41FA5}">
                      <a16:colId xmlns:a16="http://schemas.microsoft.com/office/drawing/2014/main" val="20004"/>
                    </a:ext>
                  </a:extLst>
                </a:gridCol>
                <a:gridCol w="1447800">
                  <a:extLst>
                    <a:ext uri="{9D8B030D-6E8A-4147-A177-3AD203B41FA5}">
                      <a16:colId xmlns:a16="http://schemas.microsoft.com/office/drawing/2014/main" val="20005"/>
                    </a:ext>
                  </a:extLst>
                </a:gridCol>
              </a:tblGrid>
              <a:tr h="505327">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Type</a:t>
                      </a:r>
                      <a:r>
                        <a:rPr lang="sr-Cyrl-RS" sz="1600" b="1" dirty="0">
                          <a:latin typeface="Times New Roman" pitchFamily="18" charset="0"/>
                          <a:ea typeface="Calibri"/>
                          <a:cs typeface="Times New Roman" pitchFamily="18" charset="0"/>
                        </a:rPr>
                        <a:t>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Times New Roman" pitchFamily="18" charset="0"/>
                          <a:ea typeface="Calibri"/>
                          <a:cs typeface="Times New Roman" pitchFamily="18" charset="0"/>
                        </a:rPr>
                        <a:t>Name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Total cholesterol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Triglycerides</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Cyrl-RS" sz="1400" b="1" dirty="0">
                          <a:latin typeface="Times New Roman" pitchFamily="18" charset="0"/>
                          <a:ea typeface="Calibri"/>
                          <a:cs typeface="Times New Roman" pitchFamily="18" charset="0"/>
                        </a:rPr>
                        <a:t>„</a:t>
                      </a:r>
                      <a:r>
                        <a:rPr lang="en-GB" sz="1400" b="1" dirty="0">
                          <a:latin typeface="Times New Roman" pitchFamily="18" charset="0"/>
                          <a:ea typeface="Calibri"/>
                          <a:cs typeface="Times New Roman" pitchFamily="18" charset="0"/>
                        </a:rPr>
                        <a:t>refrigerator</a:t>
                      </a:r>
                      <a:endParaRPr lang="en-US" sz="1400" b="1" dirty="0">
                        <a:latin typeface="Times New Roman" pitchFamily="18" charset="0"/>
                        <a:ea typeface="Calibri"/>
                        <a:cs typeface="Times New Roman" pitchFamily="18" charset="0"/>
                      </a:endParaRPr>
                    </a:p>
                    <a:p>
                      <a:pPr marL="0" marR="0" algn="ctr">
                        <a:lnSpc>
                          <a:spcPct val="115000"/>
                        </a:lnSpc>
                        <a:spcBef>
                          <a:spcPts val="0"/>
                        </a:spcBef>
                        <a:spcAft>
                          <a:spcPts val="0"/>
                        </a:spcAft>
                      </a:pPr>
                      <a:r>
                        <a:rPr lang="en-GB" sz="1400" b="1" dirty="0">
                          <a:latin typeface="Times New Roman" pitchFamily="18" charset="0"/>
                          <a:ea typeface="Calibri"/>
                          <a:cs typeface="Times New Roman" pitchFamily="18" charset="0"/>
                        </a:rPr>
                        <a:t>test</a:t>
                      </a:r>
                      <a:r>
                        <a:rPr lang="sr-Cyrl-RS" sz="1400" b="1" dirty="0">
                          <a:latin typeface="Times New Roman" pitchFamily="18" charset="0"/>
                          <a:ea typeface="Calibri"/>
                          <a:cs typeface="Times New Roman" pitchFamily="18" charset="0"/>
                        </a:rPr>
                        <a:t>“</a:t>
                      </a:r>
                      <a:endParaRPr lang="en-US" sz="14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Particles</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2663">
                <a:tc>
                  <a:txBody>
                    <a:bodyPr/>
                    <a:lstStyle/>
                    <a:p>
                      <a:pPr marL="0" marR="0">
                        <a:lnSpc>
                          <a:spcPct val="115000"/>
                        </a:lnSpc>
                        <a:spcBef>
                          <a:spcPts val="0"/>
                        </a:spcBef>
                        <a:spcAft>
                          <a:spcPts val="0"/>
                        </a:spcAft>
                      </a:pPr>
                      <a:r>
                        <a:rPr lang="en-US" sz="1600" b="1">
                          <a:latin typeface="Times New Roman" pitchFamily="18" charset="0"/>
                          <a:ea typeface="Calibri"/>
                          <a:cs typeface="Times New Roman" pitchFamily="18" charset="0"/>
                        </a:rPr>
                        <a:t>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Lack of LPL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pitchFamily="18" charset="0"/>
                          <a:ea typeface="Calibri"/>
                          <a:cs typeface="Times New Roman" pitchFamily="18" charset="0"/>
                        </a:rPr>
                        <a:t>↑</a:t>
                      </a:r>
                      <a:r>
                        <a:rPr lang="sr-Cyrl-RS" sz="1600" b="1" dirty="0">
                          <a:latin typeface="Times New Roman" pitchFamily="18" charset="0"/>
                          <a:ea typeface="Calibri"/>
                          <a:cs typeface="Times New Roman" pitchFamily="18" charset="0"/>
                        </a:rPr>
                        <a:t> </a:t>
                      </a:r>
                      <a:r>
                        <a:rPr lang="en-GB" sz="1600" b="1" dirty="0">
                          <a:latin typeface="Times New Roman" pitchFamily="18" charset="0"/>
                          <a:ea typeface="Calibri"/>
                          <a:cs typeface="Times New Roman" pitchFamily="18" charset="0"/>
                        </a:rPr>
                        <a:t>or N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“plug"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chylomicron</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57989">
                <a:tc rowSpan="2">
                  <a:txBody>
                    <a:bodyPr/>
                    <a:lstStyle/>
                    <a:p>
                      <a:pPr marL="0" marR="0">
                        <a:lnSpc>
                          <a:spcPct val="115000"/>
                        </a:lnSpc>
                        <a:spcBef>
                          <a:spcPts val="0"/>
                        </a:spcBef>
                        <a:spcAft>
                          <a:spcPts val="0"/>
                        </a:spcAft>
                      </a:pPr>
                      <a:r>
                        <a:rPr lang="en-US" sz="1600" b="1">
                          <a:latin typeface="Times New Roman" pitchFamily="18" charset="0"/>
                          <a:ea typeface="Calibri"/>
                          <a:cs typeface="Times New Roman" pitchFamily="18" charset="0"/>
                        </a:rPr>
                        <a:t>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a. Family 
hypercholesterolemia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Cyrl-RS" sz="1600" b="1">
                          <a:latin typeface="Times New Roman" pitchFamily="18" charset="0"/>
                          <a:ea typeface="Calibri"/>
                          <a:cs typeface="Times New Roman" pitchFamily="18" charset="0"/>
                        </a:rPr>
                        <a:t>Н</a:t>
                      </a:r>
                      <a:endParaRPr lang="en-US" sz="1600" b="1">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Bright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Latn-RS" sz="1600" b="1">
                          <a:latin typeface="Times New Roman" pitchFamily="18" charset="0"/>
                          <a:ea typeface="Calibri"/>
                          <a:cs typeface="Times New Roman" pitchFamily="18" charset="0"/>
                        </a:rPr>
                        <a:t>LDL</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10652">
                <a:tc vMerge="1">
                  <a:txBody>
                    <a:bodyPr/>
                    <a:lstStyle/>
                    <a:p>
                      <a:endParaRPr lang="en-US"/>
                    </a:p>
                  </a:txBody>
                  <a:tcPr/>
                </a:tc>
                <a:tc>
                  <a:txBody>
                    <a:bodyPr/>
                    <a:lstStyle/>
                    <a:p>
                      <a:pPr marL="0" marR="0">
                        <a:lnSpc>
                          <a:spcPct val="115000"/>
                        </a:lnSpc>
                        <a:spcBef>
                          <a:spcPts val="0"/>
                        </a:spcBef>
                        <a:spcAft>
                          <a:spcPts val="0"/>
                        </a:spcAft>
                      </a:pPr>
                      <a:r>
                        <a:rPr lang="sr-Cyrl-RS" sz="1600" b="1" dirty="0">
                          <a:latin typeface="Times New Roman" pitchFamily="18" charset="0"/>
                          <a:ea typeface="Calibri"/>
                          <a:cs typeface="Times New Roman" pitchFamily="18" charset="0"/>
                        </a:rPr>
                        <a:t>б</a:t>
                      </a:r>
                      <a:r>
                        <a:rPr lang="en-GB" sz="1600" b="1" dirty="0">
                          <a:latin typeface="Times New Roman" pitchFamily="18" charset="0"/>
                          <a:ea typeface="Calibri"/>
                          <a:cs typeface="Times New Roman" pitchFamily="18" charset="0"/>
                        </a:rPr>
                        <a:t>. Family combined
hypercholesterolemia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clear or blurred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Latn-RS" sz="1600" b="1">
                          <a:latin typeface="Times New Roman" pitchFamily="18" charset="0"/>
                          <a:ea typeface="Calibri"/>
                          <a:cs typeface="Times New Roman" pitchFamily="18" charset="0"/>
                        </a:rPr>
                        <a:t>LDL</a:t>
                      </a:r>
                      <a:r>
                        <a:rPr lang="sr-Cyrl-RS" sz="1600" b="1">
                          <a:latin typeface="Times New Roman" pitchFamily="18" charset="0"/>
                          <a:ea typeface="Calibri"/>
                          <a:cs typeface="Times New Roman" pitchFamily="18" charset="0"/>
                        </a:rPr>
                        <a:t>+</a:t>
                      </a:r>
                      <a:r>
                        <a:rPr lang="sr-Latn-RS" sz="1600" b="1">
                          <a:latin typeface="Times New Roman" pitchFamily="18" charset="0"/>
                          <a:ea typeface="Calibri"/>
                          <a:cs typeface="Times New Roman" pitchFamily="18" charset="0"/>
                        </a:rPr>
                        <a:t>VLDL</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57989">
                <a:tc>
                  <a:txBody>
                    <a:bodyPr/>
                    <a:lstStyle/>
                    <a:p>
                      <a:pPr marL="0" marR="0">
                        <a:lnSpc>
                          <a:spcPct val="115000"/>
                        </a:lnSpc>
                        <a:spcBef>
                          <a:spcPts val="0"/>
                        </a:spcBef>
                        <a:spcAft>
                          <a:spcPts val="0"/>
                        </a:spcAft>
                      </a:pPr>
                      <a:r>
                        <a:rPr lang="en-US" sz="1600" b="1">
                          <a:latin typeface="Times New Roman" pitchFamily="18" charset="0"/>
                          <a:ea typeface="Calibri"/>
                          <a:cs typeface="Times New Roman" pitchFamily="18" charset="0"/>
                        </a:rPr>
                        <a:t>III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Familial </a:t>
                      </a:r>
                      <a:r>
                        <a:rPr lang="en-GB" sz="1600" b="1" dirty="0" err="1">
                          <a:latin typeface="Times New Roman" pitchFamily="18" charset="0"/>
                          <a:ea typeface="Calibri"/>
                          <a:cs typeface="Times New Roman" pitchFamily="18" charset="0"/>
                        </a:rPr>
                        <a:t>dysbetalipoproteinemia</a:t>
                      </a:r>
                      <a:r>
                        <a:rPr lang="en-GB" sz="1600" b="1" dirty="0">
                          <a:latin typeface="Times New Roman" pitchFamily="18" charset="0"/>
                          <a:ea typeface="Calibri"/>
                          <a:cs typeface="Times New Roman" pitchFamily="18" charset="0"/>
                        </a:rPr>
                        <a:t>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clear or blurred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Latn-RS" sz="1600" b="1">
                          <a:latin typeface="Times New Roman" pitchFamily="18" charset="0"/>
                          <a:ea typeface="Calibri"/>
                          <a:cs typeface="Times New Roman" pitchFamily="18" charset="0"/>
                        </a:rPr>
                        <a:t>IDL</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57989">
                <a:tc>
                  <a:txBody>
                    <a:bodyPr/>
                    <a:lstStyle/>
                    <a:p>
                      <a:pPr marL="0" marR="0">
                        <a:lnSpc>
                          <a:spcPct val="115000"/>
                        </a:lnSpc>
                        <a:spcBef>
                          <a:spcPts val="0"/>
                        </a:spcBef>
                        <a:spcAft>
                          <a:spcPts val="0"/>
                        </a:spcAft>
                      </a:pPr>
                      <a:r>
                        <a:rPr lang="en-US" sz="1600" b="1">
                          <a:latin typeface="Times New Roman" pitchFamily="18" charset="0"/>
                          <a:ea typeface="Calibri"/>
                          <a:cs typeface="Times New Roman" pitchFamily="18" charset="0"/>
                        </a:rPr>
                        <a:t>IV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Familial hypertriglyceridemia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pitchFamily="18" charset="0"/>
                          <a:ea typeface="Calibri"/>
                          <a:cs typeface="Times New Roman" pitchFamily="18" charset="0"/>
                        </a:rPr>
                        <a:t>↑</a:t>
                      </a:r>
                      <a:r>
                        <a:rPr lang="sr-Cyrl-RS" sz="1600" b="1" dirty="0">
                          <a:latin typeface="Times New Roman" pitchFamily="18" charset="0"/>
                          <a:ea typeface="Calibri"/>
                          <a:cs typeface="Times New Roman" pitchFamily="18" charset="0"/>
                        </a:rPr>
                        <a:t> </a:t>
                      </a:r>
                      <a:r>
                        <a:rPr lang="en-GB" sz="1600" b="1" dirty="0">
                          <a:latin typeface="Times New Roman" pitchFamily="18" charset="0"/>
                          <a:ea typeface="Calibri"/>
                          <a:cs typeface="Times New Roman" pitchFamily="18" charset="0"/>
                        </a:rPr>
                        <a:t>or N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blurred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sr-Latn-RS" sz="1600" b="1">
                          <a:latin typeface="Times New Roman" pitchFamily="18" charset="0"/>
                          <a:ea typeface="Calibri"/>
                          <a:cs typeface="Times New Roman" pitchFamily="18" charset="0"/>
                        </a:rPr>
                        <a:t>VLDL</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57989">
                <a:tc>
                  <a:txBody>
                    <a:bodyPr/>
                    <a:lstStyle/>
                    <a:p>
                      <a:pPr marL="0" marR="0">
                        <a:lnSpc>
                          <a:spcPct val="115000"/>
                        </a:lnSpc>
                        <a:spcBef>
                          <a:spcPts val="0"/>
                        </a:spcBef>
                        <a:spcAft>
                          <a:spcPts val="0"/>
                        </a:spcAft>
                      </a:pPr>
                      <a:r>
                        <a:rPr lang="en-US" sz="1600" b="1">
                          <a:latin typeface="Times New Roman" pitchFamily="18" charset="0"/>
                          <a:ea typeface="Calibri"/>
                          <a:cs typeface="Times New Roman" pitchFamily="18" charset="0"/>
                        </a:rPr>
                        <a:t>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600" b="1" dirty="0">
                          <a:latin typeface="Times New Roman" pitchFamily="18" charset="0"/>
                          <a:ea typeface="Calibri"/>
                          <a:cs typeface="Times New Roman" pitchFamily="18" charset="0"/>
                        </a:rPr>
                        <a:t>Mixed hyperlipoproteinemia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pitchFamily="18" charset="0"/>
                          <a:ea typeface="Calibri"/>
                          <a:cs typeface="Times New Roman"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"plug " + blurred
</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Times New Roman" pitchFamily="18" charset="0"/>
                          <a:ea typeface="Calibri"/>
                          <a:cs typeface="Times New Roman" pitchFamily="18" charset="0"/>
                        </a:rPr>
                        <a:t>Chylomicron </a:t>
                      </a:r>
                      <a:r>
                        <a:rPr lang="sr-Cyrl-RS" sz="1600" b="1" dirty="0">
                          <a:latin typeface="Times New Roman" pitchFamily="18" charset="0"/>
                          <a:ea typeface="Calibri"/>
                          <a:cs typeface="Times New Roman" pitchFamily="18" charset="0"/>
                        </a:rPr>
                        <a:t>+</a:t>
                      </a:r>
                      <a:endParaRPr lang="en-US" sz="1600" b="1" dirty="0">
                        <a:latin typeface="Times New Roman" pitchFamily="18" charset="0"/>
                        <a:ea typeface="Calibri"/>
                        <a:cs typeface="Times New Roman" pitchFamily="18" charset="0"/>
                      </a:endParaRPr>
                    </a:p>
                    <a:p>
                      <a:pPr marL="0" marR="0" algn="ctr">
                        <a:lnSpc>
                          <a:spcPct val="115000"/>
                        </a:lnSpc>
                        <a:spcBef>
                          <a:spcPts val="0"/>
                        </a:spcBef>
                        <a:spcAft>
                          <a:spcPts val="0"/>
                        </a:spcAft>
                      </a:pPr>
                      <a:r>
                        <a:rPr lang="sr-Latn-RS" sz="1600" b="1" dirty="0">
                          <a:latin typeface="Times New Roman" pitchFamily="18" charset="0"/>
                          <a:ea typeface="Calibri"/>
                          <a:cs typeface="Times New Roman" pitchFamily="18" charset="0"/>
                        </a:rPr>
                        <a:t>VLDL</a:t>
                      </a:r>
                      <a:endParaRPr lang="en-US" sz="16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br>
              <a:rPr lang="en-US" dirty="0"/>
            </a:br>
            <a:r>
              <a:rPr lang="en-US" dirty="0"/>
              <a:t>Laboratory diagnostics </a:t>
            </a:r>
            <a:r>
              <a:rPr lang="en-US" dirty="0" err="1"/>
              <a:t>lipidogram</a:t>
            </a:r>
            <a:r>
              <a:rPr lang="en-US" dirty="0"/>
              <a:t>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a:latin typeface="Times New Roman" pitchFamily="18" charset="0"/>
                <a:cs typeface="Times New Roman" pitchFamily="18" charset="0"/>
              </a:rPr>
              <a:t>Preparing the patient for examination: </a:t>
            </a:r>
            <a:r>
              <a:rPr lang="en-GB" sz="2800" dirty="0">
                <a:latin typeface="Times New Roman" pitchFamily="18" charset="0"/>
                <a:cs typeface="Times New Roman" pitchFamily="18" charset="0"/>
              </a:rPr>
              <a:t>
    Period of starvation at least 12-14 hours 
    - In women take care of the menstrual cycle (lower values of total cholesterol in the middle of the cycle) 
    - The effect of taking drugs (</a:t>
            </a:r>
            <a:r>
              <a:rPr lang="en-GB" sz="2800" dirty="0" err="1">
                <a:latin typeface="Times New Roman" pitchFamily="18" charset="0"/>
                <a:cs typeface="Times New Roman" pitchFamily="18" charset="0"/>
              </a:rPr>
              <a:t>glycocorticoids</a:t>
            </a:r>
            <a:r>
              <a:rPr lang="en-GB" sz="2800" dirty="0">
                <a:latin typeface="Times New Roman" pitchFamily="18" charset="0"/>
                <a:cs typeface="Times New Roman" pitchFamily="18" charset="0"/>
              </a:rPr>
              <a:t>, </a:t>
            </a:r>
            <a:r>
              <a:rPr lang="en-GB" sz="2800" dirty="0" err="1">
                <a:latin typeface="Times New Roman" pitchFamily="18" charset="0"/>
                <a:cs typeface="Times New Roman" pitchFamily="18" charset="0"/>
              </a:rPr>
              <a:t>estrogens</a:t>
            </a:r>
            <a:r>
              <a:rPr lang="en-GB" sz="2800" dirty="0">
                <a:latin typeface="Times New Roman" pitchFamily="18" charset="0"/>
                <a:cs typeface="Times New Roman" pitchFamily="18" charset="0"/>
              </a:rPr>
              <a:t>) 
    - Concomitant diseases (the first weeks after AIM values are falsely reduced) </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br>
              <a:rPr lang="en-US" dirty="0"/>
            </a:br>
            <a:r>
              <a:rPr lang="en-GB" dirty="0" err="1">
                <a:latin typeface="Times New Roman" pitchFamily="18" charset="0"/>
                <a:cs typeface="Times New Roman" pitchFamily="18" charset="0"/>
              </a:rPr>
              <a:t>Lipidogram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In the serum, they are directly determined: 
Total cholesterol 
HDL -cholesterol (HDL)
Triglycerides (TAG) .
LDL cholesterol (</a:t>
            </a:r>
            <a:r>
              <a:rPr lang="en-GB" sz="2800" dirty="0" err="1">
                <a:latin typeface="Times New Roman" pitchFamily="18" charset="0"/>
                <a:cs typeface="Times New Roman" pitchFamily="18" charset="0"/>
              </a:rPr>
              <a:t>Friedewald</a:t>
            </a:r>
            <a:r>
              <a:rPr lang="en-GB" sz="2800" dirty="0">
                <a:latin typeface="Times New Roman" pitchFamily="18" charset="0"/>
                <a:cs typeface="Times New Roman" pitchFamily="18" charset="0"/>
              </a:rPr>
              <a:t> formula) 
    LDL = </a:t>
            </a:r>
            <a:r>
              <a:rPr lang="en-GB" sz="2800" dirty="0" err="1">
                <a:latin typeface="Times New Roman" pitchFamily="18" charset="0"/>
                <a:cs typeface="Times New Roman" pitchFamily="18" charset="0"/>
              </a:rPr>
              <a:t>tHol</a:t>
            </a:r>
            <a:r>
              <a:rPr lang="en-GB" sz="2800" dirty="0">
                <a:latin typeface="Times New Roman" pitchFamily="18" charset="0"/>
                <a:cs typeface="Times New Roman" pitchFamily="18" charset="0"/>
              </a:rPr>
              <a:t> - HDL - (TAG/2,2) 
</a:t>
            </a:r>
            <a:r>
              <a:rPr lang="en-GB" sz="2800" b="1" dirty="0">
                <a:latin typeface="Times New Roman" pitchFamily="18" charset="0"/>
                <a:cs typeface="Times New Roman" pitchFamily="18" charset="0"/>
              </a:rPr>
              <a:t>Note: it is not calculated if the TAG &gt; 4.5 mmol/L </a:t>
            </a:r>
            <a:endParaRPr lang="en-US"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br>
              <a:rPr lang="en-US" dirty="0"/>
            </a:br>
            <a:r>
              <a:rPr lang="en-US" dirty="0"/>
              <a:t>General population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err="1">
                <a:latin typeface="Times New Roman" pitchFamily="18" charset="0"/>
                <a:cs typeface="Times New Roman" pitchFamily="18" charset="0"/>
              </a:rPr>
              <a:t>tHol</a:t>
            </a:r>
            <a:r>
              <a:rPr lang="en-US" dirty="0">
                <a:latin typeface="Times New Roman" pitchFamily="18" charset="0"/>
                <a:cs typeface="Times New Roman" pitchFamily="18" charset="0"/>
              </a:rPr>
              <a:t> &lt; 5,2 mmol/L 
HDL &gt; 1,3 mmol/L 
LDL &lt; 3,5 mmol/L 
TAG &lt; 1,7 mmol/L 
</a:t>
            </a:r>
            <a:r>
              <a:rPr lang="en-GB" dirty="0">
                <a:latin typeface="Times New Roman" pitchFamily="18" charset="0"/>
                <a:cs typeface="Times New Roman" pitchFamily="18" charset="0"/>
              </a:rPr>
              <a:t>Atherogenic Index</a:t>
            </a:r>
            <a:r>
              <a:rPr lang="sr-Cyrl-RS" dirty="0">
                <a:latin typeface="Times New Roman" pitchFamily="18" charset="0"/>
                <a:cs typeface="Times New Roman" pitchFamily="18" charset="0"/>
              </a:rPr>
              <a:t>: </a:t>
            </a:r>
            <a:r>
              <a:rPr lang="en-US" dirty="0" err="1">
                <a:latin typeface="Times New Roman" pitchFamily="18" charset="0"/>
                <a:cs typeface="Times New Roman" pitchFamily="18" charset="0"/>
              </a:rPr>
              <a:t>tHol</a:t>
            </a:r>
            <a:r>
              <a:rPr lang="en-US" dirty="0">
                <a:latin typeface="Times New Roman" pitchFamily="18" charset="0"/>
                <a:cs typeface="Times New Roman" pitchFamily="18" charset="0"/>
              </a:rPr>
              <a:t>/HDL &lt; 4,5 
                                 LDL /HDL &lt; 2,5</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br>
              <a:rPr lang="en-US"/>
            </a:br>
            <a:r>
              <a:rPr lang="en-US"/>
              <a:t>Lipidosis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b="1" dirty="0">
                <a:solidFill>
                  <a:srgbClr val="D11501"/>
                </a:solidFill>
                <a:latin typeface="Times New Roman" pitchFamily="18" charset="0"/>
                <a:cs typeface="Times New Roman" pitchFamily="18" charset="0"/>
              </a:rPr>
              <a:t>Diseases of lipid accumulation
</a:t>
            </a:r>
            <a:r>
              <a:rPr lang="en-GB" sz="2800" b="1" dirty="0">
                <a:latin typeface="Times New Roman" pitchFamily="18" charset="0"/>
                <a:cs typeface="Times New Roman" pitchFamily="18" charset="0"/>
              </a:rPr>
              <a:t>primary (hereditary diseases) </a:t>
            </a:r>
            <a:r>
              <a:rPr lang="en-GB" sz="2800" b="1" dirty="0">
                <a:solidFill>
                  <a:srgbClr val="D11501"/>
                </a:solidFill>
                <a:latin typeface="Times New Roman" pitchFamily="18" charset="0"/>
                <a:cs typeface="Times New Roman" pitchFamily="18" charset="0"/>
              </a:rPr>
              <a:t>
    -</a:t>
            </a:r>
            <a:r>
              <a:rPr lang="en-GB" sz="2800" b="1" dirty="0" err="1">
                <a:solidFill>
                  <a:srgbClr val="D11501"/>
                </a:solidFill>
                <a:latin typeface="Times New Roman" pitchFamily="18" charset="0"/>
                <a:cs typeface="Times New Roman" pitchFamily="18" charset="0"/>
              </a:rPr>
              <a:t>Sphingolypidosis</a:t>
            </a:r>
            <a:r>
              <a:rPr lang="en-GB" sz="2800" b="1" dirty="0">
                <a:solidFill>
                  <a:srgbClr val="D11501"/>
                </a:solidFill>
                <a:latin typeface="Times New Roman" pitchFamily="18" charset="0"/>
                <a:cs typeface="Times New Roman" pitchFamily="18" charset="0"/>
              </a:rPr>
              <a:t> 
    -Non-sphingolipid </a:t>
            </a:r>
            <a:r>
              <a:rPr lang="en-GB" sz="2800" b="1" dirty="0" err="1">
                <a:solidFill>
                  <a:srgbClr val="D11501"/>
                </a:solidFill>
                <a:latin typeface="Times New Roman" pitchFamily="18" charset="0"/>
                <a:cs typeface="Times New Roman" pitchFamily="18" charset="0"/>
              </a:rPr>
              <a:t>lipodosis</a:t>
            </a:r>
            <a:r>
              <a:rPr lang="en-GB" sz="2800" b="1" dirty="0">
                <a:solidFill>
                  <a:srgbClr val="D11501"/>
                </a:solidFill>
                <a:latin typeface="Times New Roman" pitchFamily="18" charset="0"/>
                <a:cs typeface="Times New Roman" pitchFamily="18" charset="0"/>
              </a:rPr>
              <a:t> 
</a:t>
            </a:r>
            <a:r>
              <a:rPr lang="en-GB" sz="2800" b="1" dirty="0">
                <a:latin typeface="Times New Roman" pitchFamily="18" charset="0"/>
                <a:cs typeface="Times New Roman" pitchFamily="18" charset="0"/>
              </a:rPr>
              <a:t>Secondary </a:t>
            </a:r>
            <a:r>
              <a:rPr lang="en-GB" sz="2800" b="1" dirty="0">
                <a:solidFill>
                  <a:srgbClr val="D11501"/>
                </a:solidFill>
                <a:latin typeface="Times New Roman" pitchFamily="18" charset="0"/>
                <a:cs typeface="Times New Roman" pitchFamily="18" charset="0"/>
              </a:rPr>
              <a:t>
   -Liver steatosis 
   -Atherosclerosis 
   - Obesity </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Atherosclerosis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a:latin typeface="Times New Roman" pitchFamily="18" charset="0"/>
                <a:cs typeface="Times New Roman" pitchFamily="18" charset="0"/>
              </a:rPr>
              <a:t>The most common pathophysiological basis for narrowing the lumen of the arteries
Two components: arteriosclerosis and </a:t>
            </a:r>
            <a:r>
              <a:rPr lang="en-GB" sz="2800" dirty="0" err="1">
                <a:latin typeface="Times New Roman" pitchFamily="18" charset="0"/>
                <a:cs typeface="Times New Roman" pitchFamily="18" charset="0"/>
              </a:rPr>
              <a:t>atheromatosis</a:t>
            </a:r>
            <a:r>
              <a:rPr lang="en-GB" sz="2800" dirty="0">
                <a:latin typeface="Times New Roman" pitchFamily="18" charset="0"/>
                <a:cs typeface="Times New Roman" pitchFamily="18" charset="0"/>
              </a:rPr>
              <a:t>
</a:t>
            </a:r>
            <a:r>
              <a:rPr lang="en-GB" sz="2800" b="1" dirty="0">
                <a:latin typeface="Times New Roman" pitchFamily="18" charset="0"/>
                <a:cs typeface="Times New Roman" pitchFamily="18" charset="0"/>
              </a:rPr>
              <a:t>Arteriosclerosis</a:t>
            </a:r>
            <a:r>
              <a:rPr lang="en-GB" sz="2800" dirty="0">
                <a:latin typeface="Times New Roman" pitchFamily="18" charset="0"/>
                <a:cs typeface="Times New Roman" pitchFamily="18" charset="0"/>
              </a:rPr>
              <a:t> -chronic diffuse disease of arterial blood vessels characterized by abnormal thickening and hardening of their walls 
</a:t>
            </a:r>
            <a:r>
              <a:rPr lang="en-GB" sz="2800" b="1" dirty="0" err="1">
                <a:latin typeface="Times New Roman" pitchFamily="18" charset="0"/>
                <a:cs typeface="Times New Roman" pitchFamily="18" charset="0"/>
              </a:rPr>
              <a:t>Atheromatosis</a:t>
            </a:r>
            <a:r>
              <a:rPr lang="en-GB" sz="2800" dirty="0">
                <a:latin typeface="Times New Roman" pitchFamily="18" charset="0"/>
                <a:cs typeface="Times New Roman" pitchFamily="18" charset="0"/>
              </a:rPr>
              <a:t> - localized accumulation of soft deposits in the subendothelial layer of the blood vessel</a:t>
            </a:r>
            <a:endParaRPr lang="en-US" sz="2800"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Atherosclerosis</a:t>
            </a:r>
            <a:endParaRPr lang="en-US" dirty="0"/>
          </a:p>
        </p:txBody>
      </p:sp>
      <p:pic>
        <p:nvPicPr>
          <p:cNvPr id="87042" name="Picture 2"/>
          <p:cNvPicPr>
            <a:picLocks noGrp="1" noChangeAspect="1" noChangeArrowheads="1"/>
          </p:cNvPicPr>
          <p:nvPr>
            <p:ph idx="1"/>
          </p:nvPr>
        </p:nvPicPr>
        <p:blipFill>
          <a:blip r:embed="rId2"/>
          <a:srcRect/>
          <a:stretch>
            <a:fillRect/>
          </a:stretch>
        </p:blipFill>
        <p:spPr bwMode="auto">
          <a:xfrm>
            <a:off x="1595437" y="1877219"/>
            <a:ext cx="5953125" cy="3971925"/>
          </a:xfrm>
          <a:prstGeom prst="rect">
            <a:avLst/>
          </a:prstGeom>
          <a:noFill/>
          <a:ln w="9525">
            <a:noFill/>
            <a:miter lim="800000"/>
            <a:headEnd/>
            <a:tailEnd/>
          </a:ln>
          <a:effectLst/>
        </p:spPr>
      </p:pic>
      <p:sp>
        <p:nvSpPr>
          <p:cNvPr id="5" name="Rectangle 4"/>
          <p:cNvSpPr/>
          <p:nvPr/>
        </p:nvSpPr>
        <p:spPr>
          <a:xfrm>
            <a:off x="5029200" y="6248400"/>
            <a:ext cx="4572000" cy="307777"/>
          </a:xfrm>
          <a:prstGeom prst="rect">
            <a:avLst/>
          </a:prstGeom>
        </p:spPr>
        <p:txBody>
          <a:bodyPr>
            <a:spAutoFit/>
          </a:bodyPr>
          <a:lstStyle/>
          <a:p>
            <a:r>
              <a:rPr lang="en-US" sz="1400" dirty="0">
                <a:latin typeface="Times New Roman" pitchFamily="18" charset="0"/>
                <a:cs typeface="Times New Roman" pitchFamily="18" charset="0"/>
              </a:rPr>
              <a:t>Merck – MK-0524B – Treatment of Atherosclerosis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Risk factors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09600" y="990600"/>
            <a:ext cx="8229600" cy="4525963"/>
          </a:xfrm>
        </p:spPr>
        <p:txBody>
          <a:bodyPr/>
          <a:lstStyle/>
          <a:p>
            <a:r>
              <a:rPr lang="en-GB" sz="2800" b="1" dirty="0">
                <a:latin typeface="Times New Roman" pitchFamily="18" charset="0"/>
                <a:cs typeface="Times New Roman" pitchFamily="18" charset="0"/>
              </a:rPr>
              <a:t>Potentially modifiable:</a:t>
            </a:r>
            <a:r>
              <a:rPr lang="en-GB" sz="2800" b="1" dirty="0">
                <a:solidFill>
                  <a:srgbClr val="D11501"/>
                </a:solidFill>
                <a:latin typeface="Times New Roman" pitchFamily="18" charset="0"/>
                <a:cs typeface="Times New Roman" pitchFamily="18" charset="0"/>
              </a:rPr>
              <a:t>
Insulin resistance and hyperinsulinemia
</a:t>
            </a:r>
            <a:r>
              <a:rPr lang="en-GB" sz="2800" b="1" dirty="0" err="1">
                <a:solidFill>
                  <a:srgbClr val="D11501"/>
                </a:solidFill>
                <a:latin typeface="Times New Roman" pitchFamily="18" charset="0"/>
                <a:cs typeface="Times New Roman" pitchFamily="18" charset="0"/>
              </a:rPr>
              <a:t>Hyperglycemia</a:t>
            </a:r>
            <a:r>
              <a:rPr lang="en-GB" sz="2800" b="1" dirty="0">
                <a:solidFill>
                  <a:srgbClr val="D11501"/>
                </a:solidFill>
                <a:latin typeface="Times New Roman" pitchFamily="18" charset="0"/>
                <a:cs typeface="Times New Roman" pitchFamily="18" charset="0"/>
              </a:rPr>
              <a:t>
</a:t>
            </a:r>
            <a:r>
              <a:rPr lang="en-GB" sz="2800" b="1" dirty="0" err="1">
                <a:solidFill>
                  <a:srgbClr val="D11501"/>
                </a:solidFill>
                <a:latin typeface="Times New Roman" pitchFamily="18" charset="0"/>
                <a:cs typeface="Times New Roman" pitchFamily="18" charset="0"/>
              </a:rPr>
              <a:t>Dyslipidemia</a:t>
            </a:r>
            <a:r>
              <a:rPr lang="en-GB" sz="2800" b="1" dirty="0">
                <a:solidFill>
                  <a:srgbClr val="D11501"/>
                </a:solidFill>
                <a:latin typeface="Times New Roman" pitchFamily="18" charset="0"/>
                <a:cs typeface="Times New Roman" pitchFamily="18" charset="0"/>
              </a:rPr>
              <a:t>
Arterial hypertension
Hormonal status
Consumption of tobacco
</a:t>
            </a:r>
            <a:r>
              <a:rPr lang="en-GB" sz="2800" b="1" dirty="0" err="1">
                <a:solidFill>
                  <a:srgbClr val="D11501"/>
                </a:solidFill>
                <a:latin typeface="Times New Roman" pitchFamily="18" charset="0"/>
                <a:cs typeface="Times New Roman" pitchFamily="18" charset="0"/>
              </a:rPr>
              <a:t>Sedateran</a:t>
            </a:r>
            <a:r>
              <a:rPr lang="en-GB" sz="2800" b="1" dirty="0">
                <a:solidFill>
                  <a:srgbClr val="D11501"/>
                </a:solidFill>
                <a:latin typeface="Times New Roman" pitchFamily="18" charset="0"/>
                <a:cs typeface="Times New Roman" pitchFamily="18" charset="0"/>
              </a:rPr>
              <a:t> way of life
Oxidative stress
Chronic infection.</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Risk factors
</a:t>
            </a:r>
            <a:endParaRPr lang="en-US" dirty="0"/>
          </a:p>
        </p:txBody>
      </p:sp>
      <p:sp>
        <p:nvSpPr>
          <p:cNvPr id="3" name="Content Placeholder 2"/>
          <p:cNvSpPr>
            <a:spLocks noGrp="1"/>
          </p:cNvSpPr>
          <p:nvPr>
            <p:ph idx="1"/>
          </p:nvPr>
        </p:nvSpPr>
        <p:spPr/>
        <p:txBody>
          <a:bodyPr/>
          <a:lstStyle/>
          <a:p>
            <a:r>
              <a:rPr lang="en-GB" sz="2800" b="1" dirty="0">
                <a:latin typeface="Times New Roman" pitchFamily="18" charset="0"/>
                <a:cs typeface="Times New Roman" pitchFamily="18" charset="0"/>
              </a:rPr>
              <a:t>Potentially unmodifiable:</a:t>
            </a:r>
            <a:r>
              <a:rPr lang="en-GB" sz="2800" b="1" dirty="0">
                <a:solidFill>
                  <a:srgbClr val="D11501"/>
                </a:solidFill>
                <a:latin typeface="Times New Roman" pitchFamily="18" charset="0"/>
                <a:cs typeface="Times New Roman" pitchFamily="18" charset="0"/>
              </a:rPr>
              <a:t>
Aging
Heritage
Gender
Race
Personality type and psychosocial factors.</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Stages of atherogenesis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AutoNum type="arabicPeriod"/>
            </a:pPr>
            <a:r>
              <a:rPr lang="en-GB" sz="2800" dirty="0">
                <a:latin typeface="Times New Roman" pitchFamily="18" charset="0"/>
                <a:cs typeface="Times New Roman" pitchFamily="18" charset="0"/>
              </a:rPr>
              <a:t>Endothelial dysfunction
Greasy stain
Transient lesion
Fibrous plaque
Complicated lesion</a:t>
            </a:r>
            <a:endParaRPr lang="en-US"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6245" y="6963"/>
            <a:ext cx="8610600" cy="1143000"/>
          </a:xfrm>
        </p:spPr>
        <p:txBody>
          <a:bodyPr/>
          <a:lstStyle/>
          <a:p>
            <a:pPr eaLnBrk="1" hangingPunct="1"/>
            <a:r>
              <a:rPr lang="en-GB" sz="3200" b="1" dirty="0">
                <a:solidFill>
                  <a:schemeClr val="tx1"/>
                </a:solidFill>
                <a:latin typeface="Times New Roman" pitchFamily="18" charset="0"/>
                <a:cs typeface="Times New Roman" pitchFamily="18" charset="0"/>
              </a:rPr>
              <a:t>INSULIN
</a:t>
            </a:r>
            <a:endParaRPr lang="sr-Cyrl-RS" sz="3200" b="1" dirty="0">
              <a:solidFill>
                <a:schemeClr val="tx1"/>
              </a:solidFill>
              <a:latin typeface="Times New Roman" pitchFamily="18" charset="0"/>
              <a:cs typeface="Times New Roman" pitchFamily="18" charset="0"/>
            </a:endParaRPr>
          </a:p>
        </p:txBody>
      </p:sp>
      <p:sp>
        <p:nvSpPr>
          <p:cNvPr id="18435" name="Rectangle 3"/>
          <p:cNvSpPr>
            <a:spLocks noGrp="1" noChangeArrowheads="1"/>
          </p:cNvSpPr>
          <p:nvPr>
            <p:ph type="body" sz="half" idx="1"/>
          </p:nvPr>
        </p:nvSpPr>
        <p:spPr>
          <a:xfrm>
            <a:off x="502789" y="1371600"/>
            <a:ext cx="4033838" cy="5334000"/>
          </a:xfrm>
        </p:spPr>
        <p:txBody>
          <a:bodyPr/>
          <a:lstStyle/>
          <a:p>
            <a:pPr eaLnBrk="1" hangingPunct="1">
              <a:buFontTx/>
              <a:buNone/>
            </a:pPr>
            <a:r>
              <a:rPr lang="en-GB" sz="2400" b="1" dirty="0">
                <a:latin typeface="Times New Roman" pitchFamily="18" charset="0"/>
                <a:cs typeface="Times New Roman" pitchFamily="18" charset="0"/>
              </a:rPr>
              <a:t>SYNTHESIS
</a:t>
            </a:r>
            <a:r>
              <a:rPr lang="en-GB" sz="2400" dirty="0">
                <a:latin typeface="Times New Roman" pitchFamily="18" charset="0"/>
                <a:cs typeface="Times New Roman" pitchFamily="18" charset="0"/>
              </a:rPr>
              <a:t>Short arm of chromosome </a:t>
            </a:r>
          </a:p>
          <a:p>
            <a:pPr eaLnBrk="1" hangingPunct="1">
              <a:buFontTx/>
              <a:buNone/>
            </a:pPr>
            <a:r>
              <a:rPr lang="en-GB" sz="2400" dirty="0">
                <a:latin typeface="Times New Roman" pitchFamily="18" charset="0"/>
                <a:cs typeface="Times New Roman" pitchFamily="18" charset="0"/>
              </a:rPr>
              <a:t>11: </a:t>
            </a:r>
            <a:r>
              <a:rPr lang="en-GB" sz="2400" dirty="0" err="1">
                <a:latin typeface="Times New Roman" pitchFamily="18" charset="0"/>
                <a:cs typeface="Times New Roman" pitchFamily="18" charset="0"/>
              </a:rPr>
              <a:t>preproinsulin</a:t>
            </a:r>
            <a:r>
              <a:rPr lang="en-GB" sz="2400" dirty="0">
                <a:latin typeface="Times New Roman" pitchFamily="18" charset="0"/>
                <a:cs typeface="Times New Roman" pitchFamily="18" charset="0"/>
              </a:rPr>
              <a:t> processed to insulin
In the beta-cell granules:
Equimolecular mixture </a:t>
            </a:r>
          </a:p>
          <a:p>
            <a:pPr eaLnBrk="1" hangingPunct="1">
              <a:buFontTx/>
              <a:buNone/>
            </a:pPr>
            <a:r>
              <a:rPr lang="en-GB" sz="2400" dirty="0">
                <a:latin typeface="Times New Roman" pitchFamily="18" charset="0"/>
                <a:cs typeface="Times New Roman" pitchFamily="18" charset="0"/>
              </a:rPr>
              <a:t>of insulin and C-peptide (90-97%), proinsulin (3-10%)
Insulin molecules tend to </a:t>
            </a:r>
          </a:p>
          <a:p>
            <a:pPr eaLnBrk="1" hangingPunct="1">
              <a:buFontTx/>
              <a:buNone/>
            </a:pPr>
            <a:r>
              <a:rPr lang="en-GB" sz="2400" dirty="0">
                <a:latin typeface="Times New Roman" pitchFamily="18" charset="0"/>
                <a:cs typeface="Times New Roman" pitchFamily="18" charset="0"/>
              </a:rPr>
              <a:t>form dimers, and in the presence of Zn + + </a:t>
            </a:r>
            <a:r>
              <a:rPr lang="en-GB" sz="2400" dirty="0" err="1">
                <a:latin typeface="Times New Roman" pitchFamily="18" charset="0"/>
                <a:cs typeface="Times New Roman" pitchFamily="18" charset="0"/>
              </a:rPr>
              <a:t>hexamere</a:t>
            </a:r>
            <a:r>
              <a:rPr lang="en-GB" sz="2400" dirty="0">
                <a:latin typeface="Times New Roman" pitchFamily="18" charset="0"/>
                <a:cs typeface="Times New Roman" pitchFamily="18" charset="0"/>
              </a:rPr>
              <a:t> ions
</a:t>
            </a:r>
            <a:endParaRPr lang="en-US" sz="2400" dirty="0">
              <a:solidFill>
                <a:srgbClr val="002060"/>
              </a:solidFill>
              <a:latin typeface="Times New Roman" pitchFamily="18" charset="0"/>
              <a:cs typeface="Times New Roman" pitchFamily="18" charset="0"/>
            </a:endParaRPr>
          </a:p>
        </p:txBody>
      </p:sp>
      <p:sp>
        <p:nvSpPr>
          <p:cNvPr id="18436" name="Rectangle 4"/>
          <p:cNvSpPr>
            <a:spLocks noGrp="1" noChangeArrowheads="1"/>
          </p:cNvSpPr>
          <p:nvPr>
            <p:ph type="body" sz="half" idx="2"/>
          </p:nvPr>
        </p:nvSpPr>
        <p:spPr>
          <a:xfrm>
            <a:off x="4571263" y="1371600"/>
            <a:ext cx="4033837" cy="4525963"/>
          </a:xfrm>
        </p:spPr>
        <p:txBody>
          <a:bodyPr>
            <a:noAutofit/>
          </a:bodyPr>
          <a:lstStyle/>
          <a:p>
            <a:pPr eaLnBrk="1" hangingPunct="1">
              <a:buFontTx/>
              <a:buNone/>
            </a:pPr>
            <a:r>
              <a:rPr lang="en-GB" sz="2400" b="1" dirty="0">
                <a:latin typeface="Times New Roman" pitchFamily="18" charset="0"/>
                <a:cs typeface="Times New Roman" pitchFamily="18" charset="0"/>
              </a:rPr>
              <a:t>SECRETION
</a:t>
            </a:r>
            <a:r>
              <a:rPr lang="en-GB" sz="2400" dirty="0">
                <a:latin typeface="Times New Roman" pitchFamily="18" charset="0"/>
                <a:cs typeface="Times New Roman" pitchFamily="18" charset="0"/>
              </a:rPr>
              <a:t>Insulin is secreted in  </a:t>
            </a:r>
          </a:p>
          <a:p>
            <a:pPr eaLnBrk="1" hangingPunct="1">
              <a:buFontTx/>
              <a:buNone/>
            </a:pPr>
            <a:r>
              <a:rPr lang="en-GB" sz="2400" dirty="0">
                <a:latin typeface="Times New Roman" pitchFamily="18" charset="0"/>
                <a:cs typeface="Times New Roman" pitchFamily="18" charset="0"/>
              </a:rPr>
              <a:t>two stages:
Phase I </a:t>
            </a:r>
          </a:p>
          <a:p>
            <a:pPr eaLnBrk="1" hangingPunct="1">
              <a:buFontTx/>
              <a:buNone/>
            </a:pPr>
            <a:r>
              <a:rPr lang="en-GB" sz="2400" dirty="0">
                <a:latin typeface="Times New Roman" pitchFamily="18" charset="0"/>
                <a:cs typeface="Times New Roman" pitchFamily="18" charset="0"/>
              </a:rPr>
              <a:t>(lasts about 10min), </a:t>
            </a:r>
          </a:p>
          <a:p>
            <a:pPr eaLnBrk="1" hangingPunct="1">
              <a:buFontTx/>
              <a:buNone/>
            </a:pPr>
            <a:r>
              <a:rPr lang="en-GB" sz="2400" dirty="0">
                <a:latin typeface="Times New Roman" pitchFamily="18" charset="0"/>
                <a:cs typeface="Times New Roman" pitchFamily="18" charset="0"/>
              </a:rPr>
              <a:t>preformed insulin is released
Phase II (lasts 2-3 hours)</a:t>
            </a:r>
          </a:p>
          <a:p>
            <a:pPr eaLnBrk="1" hangingPunct="1">
              <a:buFontTx/>
              <a:buNone/>
            </a:pPr>
            <a:r>
              <a:rPr lang="en-GB" sz="2400" dirty="0">
                <a:latin typeface="Times New Roman" pitchFamily="18" charset="0"/>
                <a:cs typeface="Times New Roman" pitchFamily="18" charset="0"/>
              </a:rPr>
              <a:t>newly synthesized insulin is released
</a:t>
            </a:r>
            <a:endParaRPr lang="en-US" sz="2400" dirty="0">
              <a:latin typeface="Times New Roman" pitchFamily="18" charset="0"/>
              <a:cs typeface="Times New Roman" pitchFamily="18" charset="0"/>
            </a:endParaRPr>
          </a:p>
        </p:txBody>
      </p:sp>
      <p:cxnSp>
        <p:nvCxnSpPr>
          <p:cNvPr id="5" name="Straight Connector 4"/>
          <p:cNvCxnSpPr/>
          <p:nvPr/>
        </p:nvCxnSpPr>
        <p:spPr>
          <a:xfrm>
            <a:off x="641968" y="1149963"/>
            <a:ext cx="7803173"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803963"/>
      </p:ext>
    </p:extLst>
  </p:cSld>
  <p:clrMapOvr>
    <a:masterClrMapping/>
  </p:clrMapOvr>
  <mc:AlternateContent xmlns:mc="http://schemas.openxmlformats.org/markup-compatibility/2006" xmlns:p14="http://schemas.microsoft.com/office/powerpoint/2010/main">
    <mc:Choice Requires="p14">
      <p:transition spd="slow" p14:dur="2000" advTm="69712"/>
    </mc:Choice>
    <mc:Fallback xmlns="">
      <p:transition spd="slow" advTm="69712"/>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Stages of atherogenesis
</a:t>
            </a:r>
            <a:endParaRPr lang="en-US" dirty="0"/>
          </a:p>
        </p:txBody>
      </p:sp>
      <p:pic>
        <p:nvPicPr>
          <p:cNvPr id="4" name="Picture 2"/>
          <p:cNvPicPr>
            <a:picLocks noGrp="1" noChangeAspect="1" noChangeArrowheads="1"/>
          </p:cNvPicPr>
          <p:nvPr>
            <p:ph idx="1"/>
          </p:nvPr>
        </p:nvPicPr>
        <p:blipFill>
          <a:blip r:embed="rId2"/>
          <a:srcRect/>
          <a:stretch>
            <a:fillRect/>
          </a:stretch>
        </p:blipFill>
        <p:spPr bwMode="auto">
          <a:xfrm>
            <a:off x="757714" y="1753657"/>
            <a:ext cx="7628572" cy="4219048"/>
          </a:xfrm>
          <a:prstGeom prst="rect">
            <a:avLst/>
          </a:prstGeom>
          <a:noFill/>
          <a:ln w="9525">
            <a:noFill/>
            <a:miter lim="800000"/>
            <a:headEnd/>
            <a:tailEnd/>
          </a:ln>
          <a:effectLst/>
        </p:spPr>
      </p:pic>
      <p:sp>
        <p:nvSpPr>
          <p:cNvPr id="5" name="Rectangle 4"/>
          <p:cNvSpPr/>
          <p:nvPr/>
        </p:nvSpPr>
        <p:spPr>
          <a:xfrm>
            <a:off x="4876800" y="6324600"/>
            <a:ext cx="4572000" cy="307777"/>
          </a:xfrm>
          <a:prstGeom prst="rect">
            <a:avLst/>
          </a:prstGeom>
        </p:spPr>
        <p:txBody>
          <a:bodyPr>
            <a:spAutoFit/>
          </a:bodyPr>
          <a:lstStyle/>
          <a:p>
            <a:r>
              <a:rPr lang="en-US" sz="1400" dirty="0">
                <a:latin typeface="Times New Roman" pitchFamily="18" charset="0"/>
                <a:cs typeface="Times New Roman" pitchFamily="18" charset="0"/>
              </a:rPr>
              <a:t>Dietary Guidelines to Treat and Prevent Atherosclerosis</a:t>
            </a:r>
            <a:endParaRPr lang="sr-Latn-RS" sz="1400"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304800"/>
            <a:ext cx="7772400" cy="1143000"/>
          </a:xfrm>
        </p:spPr>
        <p:txBody>
          <a:bodyPr>
            <a:normAutofit fontScale="90000"/>
          </a:bodyPr>
          <a:lstStyle/>
          <a:p>
            <a:pPr eaLnBrk="1" hangingPunct="1"/>
            <a:r>
              <a:rPr lang="en-GB" dirty="0">
                <a:solidFill>
                  <a:schemeClr val="tx1"/>
                </a:solidFill>
                <a:latin typeface="Times New Roman" pitchFamily="18" charset="0"/>
                <a:cs typeface="Times New Roman" pitchFamily="18" charset="0"/>
              </a:rPr>
              <a:t>Endothelial dysfunction</a:t>
            </a:r>
            <a:br>
              <a:rPr lang="en-GB" dirty="0">
                <a:solidFill>
                  <a:schemeClr val="tx1"/>
                </a:solidFill>
                <a:latin typeface="Times New Roman" pitchFamily="18" charset="0"/>
                <a:cs typeface="Times New Roman" pitchFamily="18" charset="0"/>
              </a:rPr>
            </a:br>
            <a:r>
              <a:rPr lang="en-GB" dirty="0">
                <a:solidFill>
                  <a:schemeClr val="tx1"/>
                </a:solidFill>
                <a:latin typeface="Times New Roman" pitchFamily="18" charset="0"/>
                <a:cs typeface="Times New Roman" pitchFamily="18" charset="0"/>
              </a:rPr>
              <a:t>
</a:t>
            </a:r>
            <a:endParaRPr lang="en-US" dirty="0">
              <a:solidFill>
                <a:schemeClr val="accent5">
                  <a:lumMod val="50000"/>
                </a:schemeClr>
              </a:solidFill>
              <a:latin typeface="Times New Roman" pitchFamily="18" charset="0"/>
              <a:cs typeface="Times New Roman" pitchFamily="18" charset="0"/>
            </a:endParaRPr>
          </a:p>
        </p:txBody>
      </p:sp>
      <p:sp>
        <p:nvSpPr>
          <p:cNvPr id="48131" name="Rectangle 3"/>
          <p:cNvSpPr>
            <a:spLocks noGrp="1" noChangeArrowheads="1"/>
          </p:cNvSpPr>
          <p:nvPr>
            <p:ph type="body" sz="half" idx="1"/>
          </p:nvPr>
        </p:nvSpPr>
        <p:spPr>
          <a:xfrm>
            <a:off x="609600" y="2514600"/>
            <a:ext cx="3886200" cy="3962400"/>
          </a:xfrm>
        </p:spPr>
        <p:style>
          <a:lnRef idx="2">
            <a:schemeClr val="accent1"/>
          </a:lnRef>
          <a:fillRef idx="1">
            <a:schemeClr val="lt1"/>
          </a:fillRef>
          <a:effectRef idx="0">
            <a:schemeClr val="accent1"/>
          </a:effectRef>
          <a:fontRef idx="minor">
            <a:schemeClr val="dk1"/>
          </a:fontRef>
        </p:style>
        <p:txBody>
          <a:bodyPr/>
          <a:lstStyle/>
          <a:p>
            <a:pPr eaLnBrk="1" hangingPunct="1"/>
            <a:r>
              <a:rPr lang="en-GB" dirty="0">
                <a:solidFill>
                  <a:schemeClr val="tx1"/>
                </a:solidFill>
                <a:latin typeface="Times New Roman" pitchFamily="18" charset="0"/>
                <a:cs typeface="Times New Roman" pitchFamily="18" charset="0"/>
              </a:rPr>
              <a:t>Vasodilation
Inhibition of cell growth
Inhibition of inflammation
Antithrombotic effects</a:t>
            </a:r>
            <a:endParaRPr lang="en-US" dirty="0">
              <a:solidFill>
                <a:schemeClr val="tx1"/>
              </a:solidFill>
              <a:latin typeface="Times New Roman" pitchFamily="18" charset="0"/>
              <a:cs typeface="Times New Roman" pitchFamily="18" charset="0"/>
            </a:endParaRPr>
          </a:p>
        </p:txBody>
      </p:sp>
      <p:sp>
        <p:nvSpPr>
          <p:cNvPr id="48132" name="Rectangle 4"/>
          <p:cNvSpPr>
            <a:spLocks noGrp="1" noChangeArrowheads="1"/>
          </p:cNvSpPr>
          <p:nvPr>
            <p:ph type="body" sz="half" idx="2"/>
          </p:nvPr>
        </p:nvSpPr>
        <p:spPr>
          <a:xfrm>
            <a:off x="4572000" y="2514600"/>
            <a:ext cx="4343400" cy="3962400"/>
          </a:xfrm>
        </p:spPr>
        <p:style>
          <a:lnRef idx="1">
            <a:schemeClr val="accent4"/>
          </a:lnRef>
          <a:fillRef idx="2">
            <a:schemeClr val="accent4"/>
          </a:fillRef>
          <a:effectRef idx="1">
            <a:schemeClr val="accent4"/>
          </a:effectRef>
          <a:fontRef idx="minor">
            <a:schemeClr val="dk1"/>
          </a:fontRef>
        </p:style>
        <p:txBody>
          <a:bodyPr/>
          <a:lstStyle/>
          <a:p>
            <a:pPr eaLnBrk="1" hangingPunct="1"/>
            <a:r>
              <a:rPr lang="en-GB" dirty="0" err="1">
                <a:solidFill>
                  <a:schemeClr val="tx1"/>
                </a:solidFill>
                <a:latin typeface="Times New Roman" pitchFamily="18" charset="0"/>
                <a:cs typeface="Times New Roman" pitchFamily="18" charset="0"/>
              </a:rPr>
              <a:t>Vasocontriction</a:t>
            </a:r>
            <a:r>
              <a:rPr lang="en-GB" dirty="0">
                <a:solidFill>
                  <a:schemeClr val="tx1"/>
                </a:solidFill>
                <a:latin typeface="Times New Roman" pitchFamily="18" charset="0"/>
                <a:cs typeface="Times New Roman" pitchFamily="18" charset="0"/>
              </a:rPr>
              <a:t>
Potentiation of cell growth
Potentiation of inflammation
Prothrombotic </a:t>
            </a:r>
            <a:r>
              <a:rPr lang="sr-Cyrl-RS" dirty="0">
                <a:solidFill>
                  <a:schemeClr val="tx1"/>
                </a:solidFill>
                <a:latin typeface="Times New Roman" pitchFamily="18" charset="0"/>
                <a:cs typeface="Times New Roman" pitchFamily="18" charset="0"/>
              </a:rPr>
              <a:t>ефекти</a:t>
            </a:r>
            <a:endParaRPr lang="en-US" dirty="0">
              <a:solidFill>
                <a:schemeClr val="tx1"/>
              </a:solidFill>
              <a:latin typeface="Times New Roman" pitchFamily="18" charset="0"/>
              <a:cs typeface="Times New Roman" pitchFamily="18" charset="0"/>
            </a:endParaRPr>
          </a:p>
        </p:txBody>
      </p:sp>
      <p:sp>
        <p:nvSpPr>
          <p:cNvPr id="41989" name="Text Box 5"/>
          <p:cNvSpPr txBox="1">
            <a:spLocks noChangeArrowheads="1"/>
          </p:cNvSpPr>
          <p:nvPr/>
        </p:nvSpPr>
        <p:spPr bwMode="auto">
          <a:xfrm>
            <a:off x="609600" y="1329899"/>
            <a:ext cx="8763000" cy="830997"/>
          </a:xfrm>
          <a:prstGeom prst="rect">
            <a:avLst/>
          </a:prstGeom>
          <a:noFill/>
          <a:ln w="9525">
            <a:noFill/>
            <a:miter lim="800000"/>
            <a:headEnd/>
            <a:tailEnd/>
          </a:ln>
          <a:effectLst/>
        </p:spPr>
        <p:txBody>
          <a:bodyPr>
            <a:spAutoFit/>
          </a:bodyPr>
          <a:lstStyle/>
          <a:p>
            <a:pPr marL="342900" indent="-342900" eaLnBrk="0" hangingPunct="0">
              <a:spcBef>
                <a:spcPct val="50000"/>
              </a:spcBef>
              <a:buFont typeface="Arial" pitchFamily="34" charset="0"/>
              <a:buChar char="•"/>
              <a:defRPr/>
            </a:pPr>
            <a:r>
              <a:rPr lang="en-GB" sz="2400" dirty="0">
                <a:solidFill>
                  <a:schemeClr val="tx2"/>
                </a:solidFill>
                <a:latin typeface="Times New Roman" pitchFamily="18" charset="0"/>
                <a:cs typeface="Times New Roman" pitchFamily="18" charset="0"/>
              </a:rPr>
              <a:t>consists in maintaining the vasculature in a state of CONSTANT DYNAMIC DILATION under basal conditions</a:t>
            </a:r>
            <a:endParaRPr lang="en-US" sz="2400"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1195015467"/>
      </p:ext>
    </p:extLst>
  </p:cSld>
  <p:clrMapOvr>
    <a:masterClrMapping/>
  </p:clrMapOvr>
  <p:transition advTm="1292">
    <p:dissolv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33400" y="228600"/>
            <a:ext cx="8153400" cy="1143000"/>
          </a:xfrm>
        </p:spPr>
        <p:txBody>
          <a:bodyPr/>
          <a:lstStyle/>
          <a:p>
            <a:pPr eaLnBrk="1" hangingPunct="1"/>
            <a:r>
              <a:rPr lang="en-GB" dirty="0">
                <a:solidFill>
                  <a:schemeClr val="tx1"/>
                </a:solidFill>
                <a:latin typeface="Times New Roman" pitchFamily="18" charset="0"/>
                <a:cs typeface="Times New Roman" pitchFamily="18" charset="0"/>
              </a:rPr>
              <a:t>Vasoactive substances
</a:t>
            </a:r>
            <a:endParaRPr lang="en-US" dirty="0">
              <a:solidFill>
                <a:schemeClr val="tx1"/>
              </a:solidFill>
              <a:latin typeface="Times New Roman" pitchFamily="18" charset="0"/>
              <a:cs typeface="Times New Roman" pitchFamily="18" charset="0"/>
            </a:endParaRPr>
          </a:p>
        </p:txBody>
      </p:sp>
      <p:sp>
        <p:nvSpPr>
          <p:cNvPr id="30723" name="Rectangle 3"/>
          <p:cNvSpPr>
            <a:spLocks noGrp="1" noChangeArrowheads="1"/>
          </p:cNvSpPr>
          <p:nvPr>
            <p:ph type="body" sz="half" idx="1"/>
          </p:nvPr>
        </p:nvSpPr>
        <p:spPr>
          <a:xfrm>
            <a:off x="685800" y="1524000"/>
            <a:ext cx="3810000" cy="5029200"/>
          </a:xfrm>
        </p:spPr>
        <p:style>
          <a:lnRef idx="2">
            <a:schemeClr val="accent1"/>
          </a:lnRef>
          <a:fillRef idx="1">
            <a:schemeClr val="lt1"/>
          </a:fillRef>
          <a:effectRef idx="0">
            <a:schemeClr val="accent1"/>
          </a:effectRef>
          <a:fontRef idx="minor">
            <a:schemeClr val="dk1"/>
          </a:fontRef>
        </p:style>
        <p:txBody>
          <a:bodyPr/>
          <a:lstStyle/>
          <a:p>
            <a:pPr algn="ctr" eaLnBrk="1" hangingPunct="1">
              <a:lnSpc>
                <a:spcPct val="90000"/>
              </a:lnSpc>
              <a:buFontTx/>
              <a:buNone/>
              <a:defRPr/>
            </a:pPr>
            <a:r>
              <a:rPr lang="en-GB" sz="2400" b="1" u="sng" dirty="0">
                <a:solidFill>
                  <a:schemeClr val="tx1"/>
                </a:solidFill>
                <a:latin typeface="Times New Roman" pitchFamily="18" charset="0"/>
                <a:cs typeface="Times New Roman" pitchFamily="18" charset="0"/>
              </a:rPr>
              <a:t>Vasodilators</a:t>
            </a:r>
            <a:endParaRPr lang="sr-Cyrl-RS" sz="2400" b="1" u="sng" dirty="0">
              <a:solidFill>
                <a:schemeClr val="tx1"/>
              </a:solidFill>
              <a:latin typeface="Times New Roman" pitchFamily="18" charset="0"/>
              <a:cs typeface="Times New Roman" pitchFamily="18" charset="0"/>
            </a:endParaRPr>
          </a:p>
          <a:p>
            <a:pPr eaLnBrk="1" hangingPunct="1">
              <a:lnSpc>
                <a:spcPct val="90000"/>
              </a:lnSpc>
              <a:buFontTx/>
              <a:buNone/>
              <a:defRPr/>
            </a:pPr>
            <a:endParaRPr lang="en-US" sz="2400" b="1" u="sng" dirty="0">
              <a:solidFill>
                <a:schemeClr val="tx1"/>
              </a:solidFill>
              <a:effectLst>
                <a:outerShdw blurRad="38100" dist="38100" dir="2700000" algn="tl">
                  <a:srgbClr val="FFFFFF"/>
                </a:outerShdw>
              </a:effectLst>
              <a:latin typeface="Times New Roman" pitchFamily="18" charset="0"/>
              <a:cs typeface="Times New Roman" pitchFamily="18" charset="0"/>
            </a:endParaRPr>
          </a:p>
          <a:p>
            <a:pPr eaLnBrk="1" hangingPunct="1">
              <a:lnSpc>
                <a:spcPct val="90000"/>
              </a:lnSpc>
              <a:defRPr/>
            </a:pPr>
            <a:r>
              <a:rPr lang="en-GB" sz="2400" dirty="0">
                <a:solidFill>
                  <a:schemeClr val="tx1"/>
                </a:solidFill>
                <a:latin typeface="Times New Roman" pitchFamily="18" charset="0"/>
                <a:cs typeface="Times New Roman" pitchFamily="18" charset="0"/>
              </a:rPr>
              <a:t>Nitrogen monoxide </a:t>
            </a:r>
            <a:r>
              <a:rPr lang="en-US" sz="2400" dirty="0">
                <a:solidFill>
                  <a:schemeClr val="tx1"/>
                </a:solidFill>
                <a:latin typeface="Times New Roman" pitchFamily="18" charset="0"/>
                <a:cs typeface="Times New Roman" pitchFamily="18" charset="0"/>
              </a:rPr>
              <a:t>(NO) </a:t>
            </a:r>
          </a:p>
          <a:p>
            <a:pPr eaLnBrk="1" hangingPunct="1">
              <a:lnSpc>
                <a:spcPct val="90000"/>
              </a:lnSpc>
              <a:defRPr/>
            </a:pPr>
            <a:r>
              <a:rPr lang="en-GB" sz="2400" dirty="0">
                <a:solidFill>
                  <a:schemeClr val="tx1"/>
                </a:solidFill>
                <a:latin typeface="Times New Roman" pitchFamily="18" charset="0"/>
                <a:cs typeface="Times New Roman" pitchFamily="18" charset="0"/>
              </a:rPr>
              <a:t>Prostacyclin</a:t>
            </a:r>
            <a:r>
              <a:rPr lang="sr-Cyrl-RS" sz="240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 (PGI</a:t>
            </a:r>
            <a:r>
              <a:rPr lang="en-US" sz="2400" baseline="-25000" dirty="0">
                <a:solidFill>
                  <a:schemeClr val="tx1"/>
                </a:solidFill>
                <a:latin typeface="Times New Roman" pitchFamily="18" charset="0"/>
                <a:cs typeface="Times New Roman" pitchFamily="18" charset="0"/>
              </a:rPr>
              <a:t>2</a:t>
            </a:r>
            <a:r>
              <a:rPr lang="en-US" sz="2400" dirty="0">
                <a:solidFill>
                  <a:schemeClr val="tx1"/>
                </a:solidFill>
                <a:latin typeface="Times New Roman" pitchFamily="18" charset="0"/>
                <a:cs typeface="Times New Roman" pitchFamily="18" charset="0"/>
              </a:rPr>
              <a:t>)</a:t>
            </a:r>
          </a:p>
          <a:p>
            <a:pPr eaLnBrk="1" hangingPunct="1">
              <a:lnSpc>
                <a:spcPct val="90000"/>
              </a:lnSpc>
              <a:defRPr/>
            </a:pPr>
            <a:r>
              <a:rPr lang="en-GB" sz="2400" dirty="0">
                <a:solidFill>
                  <a:schemeClr val="tx1"/>
                </a:solidFill>
                <a:latin typeface="Times New Roman" pitchFamily="18" charset="0"/>
                <a:cs typeface="Times New Roman" pitchFamily="18" charset="0"/>
              </a:rPr>
              <a:t>Bradykinin</a:t>
            </a:r>
            <a:r>
              <a:rPr lang="sr-Cyrl-RS" sz="2400" dirty="0">
                <a:solidFill>
                  <a:schemeClr val="tx1"/>
                </a:solidFill>
                <a:latin typeface="Times New Roman" pitchFamily="18" charset="0"/>
                <a:cs typeface="Times New Roman" pitchFamily="18" charset="0"/>
              </a:rPr>
              <a:t> </a:t>
            </a:r>
            <a:endParaRPr lang="en-US" sz="2400" dirty="0">
              <a:solidFill>
                <a:schemeClr val="tx1"/>
              </a:solidFill>
              <a:latin typeface="Times New Roman" pitchFamily="18" charset="0"/>
              <a:cs typeface="Times New Roman" pitchFamily="18" charset="0"/>
            </a:endParaRPr>
          </a:p>
          <a:p>
            <a:pPr eaLnBrk="1" hangingPunct="1">
              <a:lnSpc>
                <a:spcPct val="90000"/>
              </a:lnSpc>
              <a:defRPr/>
            </a:pPr>
            <a:r>
              <a:rPr lang="en-GB" sz="2400" dirty="0">
                <a:solidFill>
                  <a:schemeClr val="tx1"/>
                </a:solidFill>
                <a:latin typeface="Times New Roman" pitchFamily="18" charset="0"/>
                <a:cs typeface="Times New Roman" pitchFamily="18" charset="0"/>
              </a:rPr>
              <a:t>Serotonin 
Histamine 
Substance</a:t>
            </a:r>
            <a:r>
              <a:rPr lang="en-US" sz="2400" dirty="0">
                <a:solidFill>
                  <a:schemeClr val="tx1"/>
                </a:solidFill>
                <a:latin typeface="Times New Roman" pitchFamily="18" charset="0"/>
                <a:cs typeface="Times New Roman" pitchFamily="18" charset="0"/>
              </a:rPr>
              <a:t> P</a:t>
            </a:r>
          </a:p>
        </p:txBody>
      </p:sp>
      <p:sp>
        <p:nvSpPr>
          <p:cNvPr id="44036" name="Rectangle 4"/>
          <p:cNvSpPr>
            <a:spLocks noGrp="1" noChangeArrowheads="1"/>
          </p:cNvSpPr>
          <p:nvPr>
            <p:ph type="body" sz="half" idx="2"/>
          </p:nvPr>
        </p:nvSpPr>
        <p:spPr>
          <a:xfrm>
            <a:off x="4648200" y="1524000"/>
            <a:ext cx="3810000" cy="5029200"/>
          </a:xfrm>
        </p:spPr>
        <p:style>
          <a:lnRef idx="1">
            <a:schemeClr val="dk1"/>
          </a:lnRef>
          <a:fillRef idx="2">
            <a:schemeClr val="dk1"/>
          </a:fillRef>
          <a:effectRef idx="1">
            <a:schemeClr val="dk1"/>
          </a:effectRef>
          <a:fontRef idx="minor">
            <a:schemeClr val="dk1"/>
          </a:fontRef>
        </p:style>
        <p:txBody>
          <a:bodyPr/>
          <a:lstStyle/>
          <a:p>
            <a:pPr algn="ctr" eaLnBrk="1" hangingPunct="1">
              <a:buFontTx/>
              <a:buNone/>
            </a:pPr>
            <a:r>
              <a:rPr lang="en-GB" sz="2400" b="1" u="sng" dirty="0">
                <a:solidFill>
                  <a:schemeClr val="tx1"/>
                </a:solidFill>
                <a:latin typeface="Times New Roman" pitchFamily="18" charset="0"/>
                <a:cs typeface="Times New Roman" pitchFamily="18" charset="0"/>
              </a:rPr>
              <a:t>Vasoconstrictors</a:t>
            </a:r>
            <a:endParaRPr lang="sr-Cyrl-RS" sz="2400" b="1" u="sng" dirty="0">
              <a:solidFill>
                <a:schemeClr val="tx1"/>
              </a:solidFill>
              <a:latin typeface="Times New Roman" pitchFamily="18" charset="0"/>
              <a:cs typeface="Times New Roman" pitchFamily="18" charset="0"/>
            </a:endParaRPr>
          </a:p>
          <a:p>
            <a:pPr eaLnBrk="1" hangingPunct="1">
              <a:buFontTx/>
              <a:buNone/>
            </a:pPr>
            <a:endParaRPr lang="en-US" sz="2400" b="1"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Endothelin</a:t>
            </a:r>
            <a:endParaRPr lang="en-US" sz="2400"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Angiotensin</a:t>
            </a:r>
            <a:r>
              <a:rPr lang="en-US" sz="2400" dirty="0">
                <a:solidFill>
                  <a:schemeClr val="tx1"/>
                </a:solidFill>
                <a:latin typeface="Times New Roman" pitchFamily="18" charset="0"/>
                <a:cs typeface="Times New Roman" pitchFamily="18" charset="0"/>
              </a:rPr>
              <a:t> II</a:t>
            </a:r>
          </a:p>
          <a:p>
            <a:pPr eaLnBrk="1" hangingPunct="1"/>
            <a:r>
              <a:rPr lang="en-GB" sz="2400" dirty="0">
                <a:solidFill>
                  <a:schemeClr val="tx1"/>
                </a:solidFill>
                <a:latin typeface="Times New Roman" pitchFamily="18" charset="0"/>
                <a:cs typeface="Times New Roman" pitchFamily="18" charset="0"/>
              </a:rPr>
              <a:t>Thromboxane</a:t>
            </a:r>
            <a:r>
              <a:rPr lang="en-US" sz="2400" dirty="0">
                <a:solidFill>
                  <a:schemeClr val="tx1"/>
                </a:solidFill>
                <a:latin typeface="Times New Roman" pitchFamily="18" charset="0"/>
                <a:cs typeface="Times New Roman" pitchFamily="18" charset="0"/>
              </a:rPr>
              <a:t> A</a:t>
            </a:r>
            <a:r>
              <a:rPr lang="en-US" sz="2400" baseline="-25000" dirty="0">
                <a:solidFill>
                  <a:schemeClr val="tx1"/>
                </a:solidFill>
                <a:latin typeface="Times New Roman" pitchFamily="18" charset="0"/>
                <a:cs typeface="Times New Roman" pitchFamily="18" charset="0"/>
              </a:rPr>
              <a:t>2</a:t>
            </a:r>
          </a:p>
          <a:p>
            <a:pPr eaLnBrk="1" hangingPunct="1"/>
            <a:r>
              <a:rPr lang="en-GB" sz="2400" dirty="0">
                <a:solidFill>
                  <a:schemeClr val="tx1"/>
                </a:solidFill>
                <a:latin typeface="Times New Roman" pitchFamily="18" charset="0"/>
                <a:cs typeface="Times New Roman" pitchFamily="18" charset="0"/>
              </a:rPr>
              <a:t>Prostaglandin</a:t>
            </a:r>
            <a:r>
              <a:rPr lang="en-US" sz="2400" dirty="0">
                <a:solidFill>
                  <a:schemeClr val="tx1"/>
                </a:solidFill>
                <a:latin typeface="Times New Roman" pitchFamily="18" charset="0"/>
                <a:cs typeface="Times New Roman" pitchFamily="18" charset="0"/>
              </a:rPr>
              <a:t> H</a:t>
            </a:r>
            <a:r>
              <a:rPr lang="en-US" sz="2400" baseline="-25000" dirty="0">
                <a:solidFill>
                  <a:schemeClr val="tx1"/>
                </a:solidFill>
                <a:latin typeface="Times New Roman" pitchFamily="18" charset="0"/>
                <a:cs typeface="Times New Roman" pitchFamily="18" charset="0"/>
              </a:rPr>
              <a:t>2</a:t>
            </a:r>
            <a:endParaRPr lang="en-US" sz="2400"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Acetylcholine</a:t>
            </a:r>
            <a:endParaRPr lang="en-US" sz="2400"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Thrombin</a:t>
            </a:r>
            <a:endParaRPr lang="en-US" sz="2400"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Nicotine</a:t>
            </a:r>
            <a:endParaRPr lang="en-US" sz="2400" dirty="0">
              <a:solidFill>
                <a:schemeClr val="tx1"/>
              </a:solidFill>
              <a:latin typeface="Times New Roman" pitchFamily="18" charset="0"/>
              <a:cs typeface="Times New Roman" pitchFamily="18" charset="0"/>
            </a:endParaRPr>
          </a:p>
          <a:p>
            <a:pPr eaLnBrk="1" hangingPunct="1"/>
            <a:r>
              <a:rPr lang="en-GB" sz="2400" dirty="0">
                <a:solidFill>
                  <a:schemeClr val="tx1"/>
                </a:solidFill>
                <a:latin typeface="Times New Roman" pitchFamily="18" charset="0"/>
                <a:cs typeface="Times New Roman" pitchFamily="18" charset="0"/>
              </a:rPr>
              <a:t>Arachidonic acid</a:t>
            </a:r>
            <a:endParaRPr lang="en-US" dirty="0">
              <a:solidFill>
                <a:schemeClr val="accent5">
                  <a:lumMod val="50000"/>
                </a:schemeClr>
              </a:solidFill>
              <a:latin typeface="+mj-lt"/>
            </a:endParaRPr>
          </a:p>
        </p:txBody>
      </p:sp>
    </p:spTree>
    <p:extLst>
      <p:ext uri="{BB962C8B-B14F-4D97-AF65-F5344CB8AC3E}">
        <p14:creationId xmlns:p14="http://schemas.microsoft.com/office/powerpoint/2010/main" val="1278439515"/>
      </p:ext>
    </p:extLst>
  </p:cSld>
  <p:clrMapOvr>
    <a:masterClrMapping/>
  </p:clrMapOvr>
  <p:transition advTm="762">
    <p:dissolv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extLst>
              <p:ext uri="{D42A27DB-BD31-4B8C-83A1-F6EECF244321}">
                <p14:modId xmlns:p14="http://schemas.microsoft.com/office/powerpoint/2010/main" val="353250689"/>
              </p:ext>
            </p:extLst>
          </p:nvPr>
        </p:nvGraphicFramePr>
        <p:xfrm>
          <a:off x="320675" y="1279525"/>
          <a:ext cx="8442325" cy="4160838"/>
        </p:xfrm>
        <a:graphic>
          <a:graphicData uri="http://schemas.openxmlformats.org/presentationml/2006/ole">
            <mc:AlternateContent xmlns:mc="http://schemas.openxmlformats.org/markup-compatibility/2006">
              <mc:Choice xmlns:v="urn:schemas-microsoft-com:vml" Requires="v">
                <p:oleObj name="Document" r:id="rId2" imgW="5738468" imgH="2827542" progId="Word.Document.8">
                  <p:embed/>
                </p:oleObj>
              </mc:Choice>
              <mc:Fallback>
                <p:oleObj name="Document" r:id="rId2" imgW="5738468" imgH="2827542" progId="Word.Document.8">
                  <p:embed/>
                  <p:pic>
                    <p:nvPicPr>
                      <p:cNvPr id="0" name=""/>
                      <p:cNvPicPr>
                        <a:picLocks noChangeAspect="1" noChangeArrowheads="1"/>
                      </p:cNvPicPr>
                      <p:nvPr/>
                    </p:nvPicPr>
                    <p:blipFill>
                      <a:blip r:embed="rId3"/>
                      <a:srcRect/>
                      <a:stretch>
                        <a:fillRect/>
                      </a:stretch>
                    </p:blipFill>
                    <p:spPr bwMode="auto">
                      <a:xfrm>
                        <a:off x="320675" y="1279525"/>
                        <a:ext cx="8442325" cy="416083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76200">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6323" name="Text Box 3"/>
          <p:cNvSpPr txBox="1">
            <a:spLocks noChangeArrowheads="1"/>
          </p:cNvSpPr>
          <p:nvPr/>
        </p:nvSpPr>
        <p:spPr bwMode="auto">
          <a:xfrm>
            <a:off x="3116079" y="-14712"/>
            <a:ext cx="2927725" cy="1631216"/>
          </a:xfrm>
          <a:prstGeom prst="rect">
            <a:avLst/>
          </a:prstGeom>
          <a:noFill/>
          <a:ln w="76200">
            <a:noFill/>
            <a:miter lim="800000"/>
            <a:headEnd/>
            <a:tailEnd/>
          </a:ln>
          <a:effectLst/>
        </p:spPr>
        <p:txBody>
          <a:bodyPr wrap="none" anchor="ctr">
            <a:spAutoFit/>
          </a:bodyPr>
          <a:lstStyle/>
          <a:p>
            <a:pPr algn="ctr" eaLnBrk="0" hangingPunct="0">
              <a:spcBef>
                <a:spcPct val="50000"/>
              </a:spcBef>
              <a:defRPr/>
            </a:pPr>
            <a:r>
              <a:rPr lang="en-GB" sz="4000" b="1" dirty="0">
                <a:latin typeface="Times New Roman" pitchFamily="18" charset="0"/>
                <a:cs typeface="Times New Roman" pitchFamily="18" charset="0"/>
              </a:rPr>
              <a:t>Greasy stain
</a:t>
            </a:r>
            <a:endParaRPr lang="en-US"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3015191658"/>
      </p:ext>
    </p:extLst>
  </p:cSld>
  <p:clrMapOvr>
    <a:masterClrMapping/>
  </p:clrMapOvr>
  <p:transition advTm="729">
    <p:dissolv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0"/>
            <a:ext cx="7772400" cy="1143000"/>
          </a:xfrm>
        </p:spPr>
        <p:txBody>
          <a:bodyPr/>
          <a:lstStyle/>
          <a:p>
            <a:pPr eaLnBrk="1" hangingPunct="1">
              <a:defRPr/>
            </a:pPr>
            <a:r>
              <a:rPr lang="en-GB" sz="4000" b="1" dirty="0">
                <a:solidFill>
                  <a:schemeClr val="tx1"/>
                </a:solidFill>
                <a:latin typeface="Times New Roman" pitchFamily="18" charset="0"/>
                <a:cs typeface="Times New Roman" pitchFamily="18" charset="0"/>
              </a:rPr>
              <a:t>Transient lesion
</a:t>
            </a:r>
            <a:endParaRPr lang="en-US" sz="4000" b="1" dirty="0">
              <a:solidFill>
                <a:schemeClr val="tx1"/>
              </a:solidFill>
              <a:latin typeface="Times New Roman" pitchFamily="18" charset="0"/>
              <a:cs typeface="Times New Roman" pitchFamily="18" charset="0"/>
            </a:endParaRPr>
          </a:p>
        </p:txBody>
      </p:sp>
      <p:graphicFrame>
        <p:nvGraphicFramePr>
          <p:cNvPr id="8194" name="Object 1024"/>
          <p:cNvGraphicFramePr>
            <a:graphicFrameLocks noChangeAspect="1"/>
          </p:cNvGraphicFramePr>
          <p:nvPr>
            <p:extLst>
              <p:ext uri="{D42A27DB-BD31-4B8C-83A1-F6EECF244321}">
                <p14:modId xmlns:p14="http://schemas.microsoft.com/office/powerpoint/2010/main" val="54988822"/>
              </p:ext>
            </p:extLst>
          </p:nvPr>
        </p:nvGraphicFramePr>
        <p:xfrm>
          <a:off x="549275" y="1447800"/>
          <a:ext cx="8382000" cy="6035675"/>
        </p:xfrm>
        <a:graphic>
          <a:graphicData uri="http://schemas.openxmlformats.org/presentationml/2006/ole">
            <mc:AlternateContent xmlns:mc="http://schemas.openxmlformats.org/markup-compatibility/2006">
              <mc:Choice xmlns:v="urn:schemas-microsoft-com:vml" Requires="v">
                <p:oleObj name="Document" r:id="rId2" imgW="5760927" imgH="4151051" progId="Word.Document.8">
                  <p:embed/>
                </p:oleObj>
              </mc:Choice>
              <mc:Fallback>
                <p:oleObj name="Document" r:id="rId2" imgW="5760927" imgH="4151051" progId="Word.Document.8">
                  <p:embed/>
                  <p:pic>
                    <p:nvPicPr>
                      <p:cNvPr id="0" name=""/>
                      <p:cNvPicPr>
                        <a:picLocks noChangeAspect="1" noChangeArrowheads="1"/>
                      </p:cNvPicPr>
                      <p:nvPr/>
                    </p:nvPicPr>
                    <p:blipFill>
                      <a:blip r:embed="rId3"/>
                      <a:srcRect/>
                      <a:stretch>
                        <a:fillRect/>
                      </a:stretch>
                    </p:blipFill>
                    <p:spPr bwMode="auto">
                      <a:xfrm>
                        <a:off x="549275" y="1447800"/>
                        <a:ext cx="8382000" cy="603567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63795174"/>
      </p:ext>
    </p:extLst>
  </p:cSld>
  <p:clrMapOvr>
    <a:masterClrMapping/>
  </p:clrMapOvr>
  <p:transition advTm="725">
    <p:dissolv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Fibrous plaque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p>
          <a:p>
            <a:endParaRPr lang="en-US" dirty="0"/>
          </a:p>
        </p:txBody>
      </p:sp>
      <p:pic>
        <p:nvPicPr>
          <p:cNvPr id="89090" name="Picture 2"/>
          <p:cNvPicPr>
            <a:picLocks noChangeAspect="1" noChangeArrowheads="1"/>
          </p:cNvPicPr>
          <p:nvPr/>
        </p:nvPicPr>
        <p:blipFill>
          <a:blip r:embed="rId2"/>
          <a:srcRect/>
          <a:stretch>
            <a:fillRect/>
          </a:stretch>
        </p:blipFill>
        <p:spPr bwMode="auto">
          <a:xfrm>
            <a:off x="457200" y="1600200"/>
            <a:ext cx="8305800" cy="4610100"/>
          </a:xfrm>
          <a:prstGeom prst="rect">
            <a:avLst/>
          </a:prstGeom>
          <a:noFill/>
          <a:ln w="9525">
            <a:noFill/>
            <a:miter lim="800000"/>
            <a:headEnd/>
            <a:tailEnd/>
          </a:ln>
          <a:effec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6"/>
          <p:cNvSpPr>
            <a:spLocks noGrp="1" noChangeArrowheads="1"/>
          </p:cNvSpPr>
          <p:nvPr>
            <p:ph type="title"/>
          </p:nvPr>
        </p:nvSpPr>
        <p:spPr>
          <a:xfrm>
            <a:off x="152400" y="107852"/>
            <a:ext cx="8540087" cy="1143000"/>
          </a:xfrm>
        </p:spPr>
        <p:txBody>
          <a:bodyPr/>
          <a:lstStyle/>
          <a:p>
            <a:pPr eaLnBrk="1" hangingPunct="1">
              <a:defRPr/>
            </a:pPr>
            <a:r>
              <a:rPr lang="en-GB" sz="4000" dirty="0">
                <a:solidFill>
                  <a:schemeClr val="tx1"/>
                </a:solidFill>
                <a:latin typeface="Times New Roman" pitchFamily="18" charset="0"/>
                <a:cs typeface="Times New Roman" pitchFamily="18" charset="0"/>
              </a:rPr>
              <a:t>Stable and unstable plaque
</a:t>
            </a:r>
            <a:endParaRPr lang="en-US" sz="4000" dirty="0">
              <a:solidFill>
                <a:schemeClr val="tx1"/>
              </a:solidFill>
              <a:latin typeface="Times New Roman" pitchFamily="18" charset="0"/>
              <a:cs typeface="Times New Roman" pitchFamily="18" charset="0"/>
            </a:endParaRPr>
          </a:p>
        </p:txBody>
      </p:sp>
      <p:sp>
        <p:nvSpPr>
          <p:cNvPr id="55299" name="Rectangle 1027"/>
          <p:cNvSpPr>
            <a:spLocks noGrp="1" noChangeArrowheads="1"/>
          </p:cNvSpPr>
          <p:nvPr>
            <p:ph type="body" idx="1"/>
          </p:nvPr>
        </p:nvSpPr>
        <p:spPr>
          <a:xfrm>
            <a:off x="-381000" y="1524000"/>
            <a:ext cx="9220200" cy="4114800"/>
          </a:xfrm>
        </p:spPr>
        <p:txBody>
          <a:bodyPr/>
          <a:lstStyle/>
          <a:p>
            <a:pPr lvl="2" eaLnBrk="1" hangingPunct="1"/>
            <a:r>
              <a:rPr lang="en-GB" sz="2800" dirty="0">
                <a:latin typeface="Times New Roman" pitchFamily="18" charset="0"/>
                <a:cs typeface="Times New Roman" pitchFamily="18" charset="0"/>
              </a:rPr>
              <a:t>Based on the probability of passing from fibrous plaque to complicated atherogenic plaque, fibrous atherogenic plaques are divided into:
  stable (rarely exceeded) and 
  unstable (often turn into complicated atherogenic plaque). </a:t>
            </a:r>
            <a:endParaRPr lang="en-US" dirty="0">
              <a:solidFill>
                <a:schemeClr val="accent5">
                  <a:lumMod val="50000"/>
                </a:schemeClr>
              </a:solidFill>
              <a:latin typeface="+mj-lt"/>
            </a:endParaRPr>
          </a:p>
        </p:txBody>
      </p:sp>
    </p:spTree>
    <p:extLst>
      <p:ext uri="{BB962C8B-B14F-4D97-AF65-F5344CB8AC3E}">
        <p14:creationId xmlns:p14="http://schemas.microsoft.com/office/powerpoint/2010/main" val="3792097877"/>
      </p:ext>
    </p:extLst>
  </p:cSld>
  <p:clrMapOvr>
    <a:masterClrMapping/>
  </p:clrMapOvr>
  <p:transition advTm="614">
    <p:dissolv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350838"/>
            <a:ext cx="8229600" cy="762000"/>
          </a:xfrm>
        </p:spPr>
        <p:txBody>
          <a:bodyPr/>
          <a:lstStyle/>
          <a:p>
            <a:pPr eaLnBrk="1" hangingPunct="1"/>
            <a:r>
              <a:rPr lang="en-GB" sz="4000" dirty="0">
                <a:solidFill>
                  <a:schemeClr val="tx1"/>
                </a:solidFill>
                <a:latin typeface="Times New Roman" pitchFamily="18" charset="0"/>
                <a:cs typeface="Times New Roman" pitchFamily="18" charset="0"/>
              </a:rPr>
              <a:t>Characteristics of unstable plaques
</a:t>
            </a:r>
            <a:endParaRPr lang="en-US" sz="4000" dirty="0">
              <a:solidFill>
                <a:schemeClr val="tx1"/>
              </a:solidFill>
              <a:latin typeface="Times New Roman" pitchFamily="18" charset="0"/>
              <a:cs typeface="Times New Roman" pitchFamily="18" charset="0"/>
            </a:endParaRPr>
          </a:p>
        </p:txBody>
      </p:sp>
      <p:sp>
        <p:nvSpPr>
          <p:cNvPr id="56323" name="Rectangle 3"/>
          <p:cNvSpPr>
            <a:spLocks noGrp="1" noChangeArrowheads="1"/>
          </p:cNvSpPr>
          <p:nvPr>
            <p:ph type="body" idx="1"/>
          </p:nvPr>
        </p:nvSpPr>
        <p:spPr>
          <a:xfrm>
            <a:off x="20782" y="1447800"/>
            <a:ext cx="8839200" cy="4419600"/>
          </a:xfrm>
        </p:spPr>
        <p:txBody>
          <a:bodyPr/>
          <a:lstStyle/>
          <a:p>
            <a:pPr lvl="1" eaLnBrk="1" hangingPunct="1">
              <a:buClr>
                <a:schemeClr val="tx1"/>
              </a:buClr>
              <a:buFontTx/>
              <a:buChar char="•"/>
            </a:pPr>
            <a:r>
              <a:rPr lang="en-GB" b="1" dirty="0">
                <a:solidFill>
                  <a:srgbClr val="FF0000"/>
                </a:solidFill>
                <a:latin typeface="Times New Roman" pitchFamily="18" charset="0"/>
                <a:cs typeface="Times New Roman" pitchFamily="18" charset="0"/>
              </a:rPr>
              <a:t>a large, </a:t>
            </a:r>
            <a:r>
              <a:rPr lang="en-GB" b="1" dirty="0" err="1">
                <a:solidFill>
                  <a:srgbClr val="FF0000"/>
                </a:solidFill>
                <a:latin typeface="Times New Roman" pitchFamily="18" charset="0"/>
                <a:cs typeface="Times New Roman" pitchFamily="18" charset="0"/>
              </a:rPr>
              <a:t>eccentricly</a:t>
            </a:r>
            <a:r>
              <a:rPr lang="en-GB" b="1" dirty="0">
                <a:solidFill>
                  <a:srgbClr val="FF0000"/>
                </a:solidFill>
                <a:latin typeface="Times New Roman" pitchFamily="18" charset="0"/>
                <a:cs typeface="Times New Roman" pitchFamily="18" charset="0"/>
              </a:rPr>
              <a:t> placed lipid nucleus, predominantly composed of "soft" lipids, 
thin fibrous layer (lower collagen and glycosaminoglycan content, and increased infiltration of inflammatory cells), 
active plaque infiltration by inflammatory cells (monocyte-macrophage cells, T lymphocytes and mast cells) and 
increased neovascularization of plaque. </a:t>
            </a:r>
            <a:endParaRPr lang="en-US" dirty="0">
              <a:solidFill>
                <a:schemeClr val="accent5">
                  <a:lumMod val="50000"/>
                </a:schemeClr>
              </a:solidFill>
              <a:latin typeface="+mj-lt"/>
            </a:endParaRPr>
          </a:p>
        </p:txBody>
      </p:sp>
    </p:spTree>
    <p:extLst>
      <p:ext uri="{BB962C8B-B14F-4D97-AF65-F5344CB8AC3E}">
        <p14:creationId xmlns:p14="http://schemas.microsoft.com/office/powerpoint/2010/main" val="3635049543"/>
      </p:ext>
    </p:extLst>
  </p:cSld>
  <p:clrMapOvr>
    <a:masterClrMapping/>
  </p:clrMapOvr>
  <p:transition advTm="666">
    <p:dissolv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04800" y="228600"/>
            <a:ext cx="8610600" cy="1143000"/>
          </a:xfrm>
        </p:spPr>
        <p:txBody>
          <a:bodyPr/>
          <a:lstStyle/>
          <a:p>
            <a:pPr eaLnBrk="1" hangingPunct="1">
              <a:defRPr/>
            </a:pPr>
            <a:r>
              <a:rPr lang="en-GB" sz="4000" dirty="0">
                <a:solidFill>
                  <a:schemeClr val="tx1"/>
                </a:solidFill>
                <a:latin typeface="Times New Roman" pitchFamily="18" charset="0"/>
                <a:cs typeface="Times New Roman" pitchFamily="18" charset="0"/>
              </a:rPr>
              <a:t>Complicated atherogenic plaque
</a:t>
            </a:r>
            <a:endParaRPr lang="en-US" sz="4000" dirty="0">
              <a:solidFill>
                <a:schemeClr val="tx1"/>
              </a:solidFill>
              <a:latin typeface="Times New Roman" pitchFamily="18" charset="0"/>
              <a:cs typeface="Times New Roman" pitchFamily="18" charset="0"/>
            </a:endParaRPr>
          </a:p>
        </p:txBody>
      </p:sp>
      <p:sp>
        <p:nvSpPr>
          <p:cNvPr id="57347" name="Rectangle 3"/>
          <p:cNvSpPr>
            <a:spLocks noGrp="1" noChangeArrowheads="1"/>
          </p:cNvSpPr>
          <p:nvPr>
            <p:ph type="body" idx="1"/>
          </p:nvPr>
        </p:nvSpPr>
        <p:spPr>
          <a:xfrm>
            <a:off x="609600" y="1600200"/>
            <a:ext cx="8153400" cy="4114800"/>
          </a:xfrm>
        </p:spPr>
        <p:txBody>
          <a:bodyPr/>
          <a:lstStyle/>
          <a:p>
            <a:pPr eaLnBrk="1" hangingPunct="1"/>
            <a:r>
              <a:rPr lang="en-GB" sz="2800" b="1" dirty="0">
                <a:latin typeface="Times New Roman" pitchFamily="18" charset="0"/>
                <a:cs typeface="Times New Roman" pitchFamily="18" charset="0"/>
              </a:rPr>
              <a:t>Complicated atherogenic plaque is formed by the processes of necrosis within fibrous plaque</a:t>
            </a:r>
            <a:endParaRPr lang="sr-Cyrl-RS" sz="2800" b="1" dirty="0">
              <a:latin typeface="Times New Roman" pitchFamily="18" charset="0"/>
              <a:cs typeface="Times New Roman" pitchFamily="18" charset="0"/>
            </a:endParaRPr>
          </a:p>
          <a:p>
            <a:pPr eaLnBrk="1" hangingPunct="1"/>
            <a:r>
              <a:rPr lang="sr-Cyrl-RS" sz="2800" dirty="0">
                <a:latin typeface="Times New Roman" pitchFamily="18" charset="0"/>
                <a:cs typeface="Times New Roman" pitchFamily="18" charset="0"/>
              </a:rPr>
              <a:t> </a:t>
            </a:r>
            <a:r>
              <a:rPr lang="en-GB" sz="2800" dirty="0">
                <a:latin typeface="Times New Roman" pitchFamily="18" charset="0"/>
                <a:cs typeface="Times New Roman" pitchFamily="18" charset="0"/>
              </a:rPr>
              <a:t>The consequences of necrosis inside plaque are: 
bleeding in plaque, 
calcification of parts of fibrous plaque, 
the appearance of fissures and plaque rupture, accompanied by thrombosis of the vessel wall and 
the appearance of aneurysms and rupture of the blood vessel</a:t>
            </a:r>
            <a:endParaRPr lang="sr-Cyrl-RS" sz="2800" dirty="0">
              <a:latin typeface="Times New Roman" pitchFamily="18" charset="0"/>
              <a:cs typeface="Times New Roman" pitchFamily="18" charset="0"/>
            </a:endParaRPr>
          </a:p>
        </p:txBody>
      </p:sp>
    </p:spTree>
    <p:extLst>
      <p:ext uri="{BB962C8B-B14F-4D97-AF65-F5344CB8AC3E}">
        <p14:creationId xmlns:p14="http://schemas.microsoft.com/office/powerpoint/2010/main" val="2055813127"/>
      </p:ext>
    </p:extLst>
  </p:cSld>
  <p:clrMapOvr>
    <a:masterClrMapping/>
  </p:clrMapOvr>
  <p:transition advTm="635">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2103438" y="2574925"/>
            <a:ext cx="3422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sz="1400" b="1">
                <a:solidFill>
                  <a:srgbClr val="004080"/>
                </a:solidFill>
                <a:latin typeface="Verdana" pitchFamily="34" charset="0"/>
              </a:rPr>
              <a:t>Amylin binding sites in the brain</a:t>
            </a:r>
          </a:p>
        </p:txBody>
      </p:sp>
      <p:pic>
        <p:nvPicPr>
          <p:cNvPr id="573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3575" y="3263900"/>
            <a:ext cx="47720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33575" y="3679825"/>
            <a:ext cx="47720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33575" y="4522788"/>
            <a:ext cx="47720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Rectangle 6"/>
          <p:cNvSpPr>
            <a:spLocks noGrp="1" noChangeArrowheads="1"/>
          </p:cNvSpPr>
          <p:nvPr>
            <p:ph type="title"/>
          </p:nvPr>
        </p:nvSpPr>
        <p:spPr/>
        <p:txBody>
          <a:bodyPr/>
          <a:lstStyle/>
          <a:p>
            <a:r>
              <a:rPr lang="en-GB" dirty="0">
                <a:latin typeface="Times New Roman" pitchFamily="18" charset="0"/>
                <a:cs typeface="Times New Roman" pitchFamily="18" charset="0"/>
              </a:rPr>
              <a:t>AMYLIN</a:t>
            </a:r>
            <a:endParaRPr lang="en-US" dirty="0">
              <a:latin typeface="Times New Roman" pitchFamily="18" charset="0"/>
              <a:cs typeface="Times New Roman" pitchFamily="18" charset="0"/>
            </a:endParaRPr>
          </a:p>
        </p:txBody>
      </p:sp>
      <p:sp>
        <p:nvSpPr>
          <p:cNvPr id="57351" name="Text Box 7"/>
          <p:cNvSpPr txBox="1">
            <a:spLocks noChangeArrowheads="1"/>
          </p:cNvSpPr>
          <p:nvPr/>
        </p:nvSpPr>
        <p:spPr bwMode="auto">
          <a:xfrm>
            <a:off x="6565900" y="1828800"/>
            <a:ext cx="1597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b="1">
                <a:solidFill>
                  <a:srgbClr val="004080"/>
                </a:solidFill>
                <a:latin typeface="Verdana" pitchFamily="34" charset="0"/>
              </a:rPr>
              <a:t>Amylin Receptor</a:t>
            </a:r>
            <a:br>
              <a:rPr lang="en-US" sz="1200" b="1">
                <a:solidFill>
                  <a:srgbClr val="004080"/>
                </a:solidFill>
                <a:latin typeface="Verdana" pitchFamily="34" charset="0"/>
              </a:rPr>
            </a:br>
            <a:r>
              <a:rPr lang="en-US" sz="1200" b="1">
                <a:solidFill>
                  <a:srgbClr val="004080"/>
                </a:solidFill>
                <a:latin typeface="Verdana" pitchFamily="34" charset="0"/>
              </a:rPr>
              <a:t>Identified</a:t>
            </a:r>
          </a:p>
        </p:txBody>
      </p:sp>
      <p:sp>
        <p:nvSpPr>
          <p:cNvPr id="57352" name="Rectangle 8"/>
          <p:cNvSpPr>
            <a:spLocks noChangeArrowheads="1"/>
          </p:cNvSpPr>
          <p:nvPr/>
        </p:nvSpPr>
        <p:spPr bwMode="auto">
          <a:xfrm>
            <a:off x="6680200" y="4368800"/>
            <a:ext cx="2028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705" tIns="45539" rIns="92705" bIns="45539">
            <a:spAutoFit/>
          </a:bodyPr>
          <a:lstStyle/>
          <a:p>
            <a:pPr defTabSz="936625" eaLnBrk="0" hangingPunct="0"/>
            <a:r>
              <a:rPr lang="en-US" sz="700">
                <a:solidFill>
                  <a:srgbClr val="004080"/>
                </a:solidFill>
                <a:latin typeface="Verdana" pitchFamily="34" charset="0"/>
              </a:rPr>
              <a:t>Adapted from Muff R et al. </a:t>
            </a:r>
            <a:r>
              <a:rPr lang="en-US" sz="700" i="1">
                <a:solidFill>
                  <a:srgbClr val="004080"/>
                </a:solidFill>
                <a:latin typeface="Verdana" pitchFamily="34" charset="0"/>
              </a:rPr>
              <a:t>Endocrinology</a:t>
            </a:r>
            <a:br>
              <a:rPr lang="en-US" sz="700">
                <a:solidFill>
                  <a:srgbClr val="004080"/>
                </a:solidFill>
                <a:latin typeface="Verdana" pitchFamily="34" charset="0"/>
              </a:rPr>
            </a:br>
            <a:r>
              <a:rPr lang="en-US" sz="700">
                <a:solidFill>
                  <a:srgbClr val="004080"/>
                </a:solidFill>
                <a:latin typeface="Verdana" pitchFamily="34" charset="0"/>
              </a:rPr>
              <a:t>1999; 140:2924-2927</a:t>
            </a:r>
          </a:p>
        </p:txBody>
      </p:sp>
      <p:sp>
        <p:nvSpPr>
          <p:cNvPr id="57353" name="Rectangle 9"/>
          <p:cNvSpPr>
            <a:spLocks noChangeArrowheads="1"/>
          </p:cNvSpPr>
          <p:nvPr/>
        </p:nvSpPr>
        <p:spPr bwMode="auto">
          <a:xfrm>
            <a:off x="6616700" y="2986088"/>
            <a:ext cx="1841500" cy="441325"/>
          </a:xfrm>
          <a:prstGeom prst="rect">
            <a:avLst/>
          </a:prstGeom>
          <a:solidFill>
            <a:srgbClr val="A2B8D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7354" name="Group 10"/>
          <p:cNvGrpSpPr>
            <a:grpSpLocks/>
          </p:cNvGrpSpPr>
          <p:nvPr/>
        </p:nvGrpSpPr>
        <p:grpSpPr bwMode="auto">
          <a:xfrm>
            <a:off x="6980238" y="2854325"/>
            <a:ext cx="1000125" cy="833438"/>
            <a:chOff x="4492" y="1345"/>
            <a:chExt cx="720" cy="600"/>
          </a:xfrm>
        </p:grpSpPr>
        <p:sp>
          <p:nvSpPr>
            <p:cNvPr id="57355" name="Line 11"/>
            <p:cNvSpPr>
              <a:spLocks noChangeShapeType="1"/>
            </p:cNvSpPr>
            <p:nvPr/>
          </p:nvSpPr>
          <p:spPr bwMode="auto">
            <a:xfrm>
              <a:off x="465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6" name="Rectangle 12"/>
            <p:cNvSpPr>
              <a:spLocks noChangeArrowheads="1"/>
            </p:cNvSpPr>
            <p:nvPr/>
          </p:nvSpPr>
          <p:spPr bwMode="auto">
            <a:xfrm>
              <a:off x="462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7" name="Line 13"/>
            <p:cNvSpPr>
              <a:spLocks noChangeShapeType="1"/>
            </p:cNvSpPr>
            <p:nvPr/>
          </p:nvSpPr>
          <p:spPr bwMode="auto">
            <a:xfrm>
              <a:off x="474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8" name="Rectangle 14"/>
            <p:cNvSpPr>
              <a:spLocks noChangeArrowheads="1"/>
            </p:cNvSpPr>
            <p:nvPr/>
          </p:nvSpPr>
          <p:spPr bwMode="auto">
            <a:xfrm>
              <a:off x="471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9" name="Line 15"/>
            <p:cNvSpPr>
              <a:spLocks noChangeShapeType="1"/>
            </p:cNvSpPr>
            <p:nvPr/>
          </p:nvSpPr>
          <p:spPr bwMode="auto">
            <a:xfrm>
              <a:off x="483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0" name="Rectangle 16"/>
            <p:cNvSpPr>
              <a:spLocks noChangeArrowheads="1"/>
            </p:cNvSpPr>
            <p:nvPr/>
          </p:nvSpPr>
          <p:spPr bwMode="auto">
            <a:xfrm>
              <a:off x="480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1" name="Line 17"/>
            <p:cNvSpPr>
              <a:spLocks noChangeShapeType="1"/>
            </p:cNvSpPr>
            <p:nvPr/>
          </p:nvSpPr>
          <p:spPr bwMode="auto">
            <a:xfrm>
              <a:off x="492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2" name="Rectangle 18"/>
            <p:cNvSpPr>
              <a:spLocks noChangeArrowheads="1"/>
            </p:cNvSpPr>
            <p:nvPr/>
          </p:nvSpPr>
          <p:spPr bwMode="auto">
            <a:xfrm>
              <a:off x="489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3" name="Line 19"/>
            <p:cNvSpPr>
              <a:spLocks noChangeShapeType="1"/>
            </p:cNvSpPr>
            <p:nvPr/>
          </p:nvSpPr>
          <p:spPr bwMode="auto">
            <a:xfrm>
              <a:off x="501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4" name="Rectangle 20"/>
            <p:cNvSpPr>
              <a:spLocks noChangeArrowheads="1"/>
            </p:cNvSpPr>
            <p:nvPr/>
          </p:nvSpPr>
          <p:spPr bwMode="auto">
            <a:xfrm>
              <a:off x="498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5" name="Line 21"/>
            <p:cNvSpPr>
              <a:spLocks noChangeShapeType="1"/>
            </p:cNvSpPr>
            <p:nvPr/>
          </p:nvSpPr>
          <p:spPr bwMode="auto">
            <a:xfrm>
              <a:off x="510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6" name="Rectangle 22"/>
            <p:cNvSpPr>
              <a:spLocks noChangeArrowheads="1"/>
            </p:cNvSpPr>
            <p:nvPr/>
          </p:nvSpPr>
          <p:spPr bwMode="auto">
            <a:xfrm>
              <a:off x="507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7" name="Line 23"/>
            <p:cNvSpPr>
              <a:spLocks noChangeShapeType="1"/>
            </p:cNvSpPr>
            <p:nvPr/>
          </p:nvSpPr>
          <p:spPr bwMode="auto">
            <a:xfrm>
              <a:off x="5190"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8" name="Rectangle 24"/>
            <p:cNvSpPr>
              <a:spLocks noChangeArrowheads="1"/>
            </p:cNvSpPr>
            <p:nvPr/>
          </p:nvSpPr>
          <p:spPr bwMode="auto">
            <a:xfrm>
              <a:off x="5167" y="1416"/>
              <a:ext cx="45" cy="423"/>
            </a:xfrm>
            <a:prstGeom prst="rect">
              <a:avLst/>
            </a:prstGeom>
            <a:solidFill>
              <a:srgbClr val="809EC2"/>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9" name="Line 25"/>
            <p:cNvSpPr>
              <a:spLocks noChangeShapeType="1"/>
            </p:cNvSpPr>
            <p:nvPr/>
          </p:nvSpPr>
          <p:spPr bwMode="auto">
            <a:xfrm>
              <a:off x="4650" y="1910"/>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0" name="Line 26"/>
            <p:cNvSpPr>
              <a:spLocks noChangeShapeType="1"/>
            </p:cNvSpPr>
            <p:nvPr/>
          </p:nvSpPr>
          <p:spPr bwMode="auto">
            <a:xfrm>
              <a:off x="4830" y="1910"/>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1" name="Line 27"/>
            <p:cNvSpPr>
              <a:spLocks noChangeShapeType="1"/>
            </p:cNvSpPr>
            <p:nvPr/>
          </p:nvSpPr>
          <p:spPr bwMode="auto">
            <a:xfrm>
              <a:off x="5010" y="1910"/>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2" name="Line 28"/>
            <p:cNvSpPr>
              <a:spLocks noChangeShapeType="1"/>
            </p:cNvSpPr>
            <p:nvPr/>
          </p:nvSpPr>
          <p:spPr bwMode="auto">
            <a:xfrm>
              <a:off x="5100" y="1345"/>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3" name="Line 29"/>
            <p:cNvSpPr>
              <a:spLocks noChangeShapeType="1"/>
            </p:cNvSpPr>
            <p:nvPr/>
          </p:nvSpPr>
          <p:spPr bwMode="auto">
            <a:xfrm>
              <a:off x="4920" y="1345"/>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4" name="Line 30"/>
            <p:cNvSpPr>
              <a:spLocks noChangeShapeType="1"/>
            </p:cNvSpPr>
            <p:nvPr/>
          </p:nvSpPr>
          <p:spPr bwMode="auto">
            <a:xfrm>
              <a:off x="4740" y="1345"/>
              <a:ext cx="9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5" name="Line 31"/>
            <p:cNvSpPr>
              <a:spLocks noChangeShapeType="1"/>
            </p:cNvSpPr>
            <p:nvPr/>
          </p:nvSpPr>
          <p:spPr bwMode="auto">
            <a:xfrm>
              <a:off x="5190" y="1910"/>
              <a:ext cx="0" cy="3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6" name="Line 32"/>
            <p:cNvSpPr>
              <a:spLocks noChangeShapeType="1"/>
            </p:cNvSpPr>
            <p:nvPr/>
          </p:nvSpPr>
          <p:spPr bwMode="auto">
            <a:xfrm>
              <a:off x="4515" y="1345"/>
              <a:ext cx="0" cy="565"/>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7" name="Rectangle 33"/>
            <p:cNvSpPr>
              <a:spLocks noChangeArrowheads="1"/>
            </p:cNvSpPr>
            <p:nvPr/>
          </p:nvSpPr>
          <p:spPr bwMode="auto">
            <a:xfrm>
              <a:off x="4492" y="1416"/>
              <a:ext cx="45" cy="423"/>
            </a:xfrm>
            <a:prstGeom prst="rect">
              <a:avLst/>
            </a:prstGeom>
            <a:solidFill>
              <a:srgbClr val="004080"/>
            </a:solidFill>
            <a:ln w="12700">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78" name="Group 34"/>
          <p:cNvGrpSpPr>
            <a:grpSpLocks/>
          </p:cNvGrpSpPr>
          <p:nvPr/>
        </p:nvGrpSpPr>
        <p:grpSpPr bwMode="auto">
          <a:xfrm>
            <a:off x="6918325" y="2413000"/>
            <a:ext cx="1031875" cy="1471613"/>
            <a:chOff x="4447" y="1028"/>
            <a:chExt cx="743" cy="1058"/>
          </a:xfrm>
        </p:grpSpPr>
        <p:sp>
          <p:nvSpPr>
            <p:cNvPr id="57379" name="Line 35"/>
            <p:cNvSpPr>
              <a:spLocks noChangeShapeType="1"/>
            </p:cNvSpPr>
            <p:nvPr/>
          </p:nvSpPr>
          <p:spPr bwMode="auto">
            <a:xfrm flipV="1">
              <a:off x="4650" y="1275"/>
              <a:ext cx="0" cy="7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0" name="Line 36"/>
            <p:cNvSpPr>
              <a:spLocks noChangeShapeType="1"/>
            </p:cNvSpPr>
            <p:nvPr/>
          </p:nvSpPr>
          <p:spPr bwMode="auto">
            <a:xfrm>
              <a:off x="4650" y="1275"/>
              <a:ext cx="54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1" name="Line 37"/>
            <p:cNvSpPr>
              <a:spLocks noChangeShapeType="1"/>
            </p:cNvSpPr>
            <p:nvPr/>
          </p:nvSpPr>
          <p:spPr bwMode="auto">
            <a:xfrm flipV="1">
              <a:off x="5190" y="1028"/>
              <a:ext cx="0" cy="247"/>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2" name="Line 38"/>
            <p:cNvSpPr>
              <a:spLocks noChangeShapeType="1"/>
            </p:cNvSpPr>
            <p:nvPr/>
          </p:nvSpPr>
          <p:spPr bwMode="auto">
            <a:xfrm flipH="1">
              <a:off x="4650" y="1028"/>
              <a:ext cx="540"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3" name="Line 39"/>
            <p:cNvSpPr>
              <a:spLocks noChangeShapeType="1"/>
            </p:cNvSpPr>
            <p:nvPr/>
          </p:nvSpPr>
          <p:spPr bwMode="auto">
            <a:xfrm flipH="1">
              <a:off x="4695" y="1945"/>
              <a:ext cx="495"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4" name="Line 40"/>
            <p:cNvSpPr>
              <a:spLocks noChangeShapeType="1"/>
            </p:cNvSpPr>
            <p:nvPr/>
          </p:nvSpPr>
          <p:spPr bwMode="auto">
            <a:xfrm>
              <a:off x="4695" y="1945"/>
              <a:ext cx="0" cy="141"/>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5" name="Line 41"/>
            <p:cNvSpPr>
              <a:spLocks noChangeShapeType="1"/>
            </p:cNvSpPr>
            <p:nvPr/>
          </p:nvSpPr>
          <p:spPr bwMode="auto">
            <a:xfrm>
              <a:off x="4695" y="2086"/>
              <a:ext cx="495"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6" name="Line 42"/>
            <p:cNvSpPr>
              <a:spLocks noChangeShapeType="1"/>
            </p:cNvSpPr>
            <p:nvPr/>
          </p:nvSpPr>
          <p:spPr bwMode="auto">
            <a:xfrm flipV="1">
              <a:off x="4515" y="1028"/>
              <a:ext cx="0" cy="317"/>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7" name="Line 43"/>
            <p:cNvSpPr>
              <a:spLocks noChangeShapeType="1"/>
            </p:cNvSpPr>
            <p:nvPr/>
          </p:nvSpPr>
          <p:spPr bwMode="auto">
            <a:xfrm flipH="1">
              <a:off x="4447" y="1028"/>
              <a:ext cx="68" cy="0"/>
            </a:xfrm>
            <a:prstGeom prst="line">
              <a:avLst/>
            </a:prstGeom>
            <a:noFill/>
            <a:ln w="12700">
              <a:solidFill>
                <a:srgbClr val="00408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388" name="Rectangle 44"/>
          <p:cNvSpPr>
            <a:spLocks noChangeArrowheads="1"/>
          </p:cNvSpPr>
          <p:nvPr/>
        </p:nvSpPr>
        <p:spPr bwMode="auto">
          <a:xfrm>
            <a:off x="6861175" y="3606800"/>
            <a:ext cx="2936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1200" b="1">
                <a:solidFill>
                  <a:srgbClr val="004080"/>
                </a:solidFill>
                <a:latin typeface="Verdana" pitchFamily="34" charset="0"/>
              </a:rPr>
              <a:t>C</a:t>
            </a:r>
          </a:p>
        </p:txBody>
      </p:sp>
      <p:sp>
        <p:nvSpPr>
          <p:cNvPr id="57389" name="Rectangle 45"/>
          <p:cNvSpPr>
            <a:spLocks noChangeArrowheads="1"/>
          </p:cNvSpPr>
          <p:nvPr/>
        </p:nvSpPr>
        <p:spPr bwMode="auto">
          <a:xfrm>
            <a:off x="7905750" y="3735388"/>
            <a:ext cx="2936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1200" b="1">
                <a:solidFill>
                  <a:srgbClr val="004080"/>
                </a:solidFill>
                <a:latin typeface="Verdana" pitchFamily="34" charset="0"/>
              </a:rPr>
              <a:t>C</a:t>
            </a:r>
          </a:p>
        </p:txBody>
      </p:sp>
      <p:sp>
        <p:nvSpPr>
          <p:cNvPr id="57390" name="Rectangle 46"/>
          <p:cNvSpPr>
            <a:spLocks noChangeArrowheads="1"/>
          </p:cNvSpPr>
          <p:nvPr/>
        </p:nvSpPr>
        <p:spPr bwMode="auto">
          <a:xfrm>
            <a:off x="6694488" y="2298700"/>
            <a:ext cx="3127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1200" b="1">
                <a:solidFill>
                  <a:srgbClr val="004080"/>
                </a:solidFill>
                <a:latin typeface="Verdana" pitchFamily="34" charset="0"/>
              </a:rPr>
              <a:t>N</a:t>
            </a:r>
          </a:p>
        </p:txBody>
      </p:sp>
      <p:sp>
        <p:nvSpPr>
          <p:cNvPr id="57391" name="Rectangle 47"/>
          <p:cNvSpPr>
            <a:spLocks noChangeArrowheads="1"/>
          </p:cNvSpPr>
          <p:nvPr/>
        </p:nvSpPr>
        <p:spPr bwMode="auto">
          <a:xfrm>
            <a:off x="6975475" y="2298700"/>
            <a:ext cx="3127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1200" b="1">
                <a:solidFill>
                  <a:srgbClr val="004080"/>
                </a:solidFill>
                <a:latin typeface="Verdana" pitchFamily="34" charset="0"/>
              </a:rPr>
              <a:t>N</a:t>
            </a:r>
          </a:p>
        </p:txBody>
      </p:sp>
      <p:sp>
        <p:nvSpPr>
          <p:cNvPr id="57392" name="Rectangle 48"/>
          <p:cNvSpPr>
            <a:spLocks noChangeArrowheads="1"/>
          </p:cNvSpPr>
          <p:nvPr/>
        </p:nvSpPr>
        <p:spPr bwMode="auto">
          <a:xfrm>
            <a:off x="6775450" y="3943350"/>
            <a:ext cx="56038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900" b="1">
                <a:solidFill>
                  <a:srgbClr val="004080"/>
                </a:solidFill>
                <a:latin typeface="Verdana" pitchFamily="34" charset="0"/>
              </a:rPr>
              <a:t>RAMP</a:t>
            </a:r>
          </a:p>
          <a:p>
            <a:pPr eaLnBrk="0" hangingPunct="0"/>
            <a:r>
              <a:rPr lang="en-US" sz="900" b="1">
                <a:solidFill>
                  <a:srgbClr val="004080"/>
                </a:solidFill>
                <a:latin typeface="Verdana" pitchFamily="34" charset="0"/>
              </a:rPr>
              <a:t>1 or 3</a:t>
            </a:r>
          </a:p>
        </p:txBody>
      </p:sp>
      <p:sp>
        <p:nvSpPr>
          <p:cNvPr id="57393" name="Rectangle 49"/>
          <p:cNvSpPr>
            <a:spLocks noChangeArrowheads="1"/>
          </p:cNvSpPr>
          <p:nvPr/>
        </p:nvSpPr>
        <p:spPr bwMode="auto">
          <a:xfrm>
            <a:off x="7675563" y="3943350"/>
            <a:ext cx="4333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sz="900" b="1">
                <a:solidFill>
                  <a:srgbClr val="004080"/>
                </a:solidFill>
                <a:latin typeface="Verdana" pitchFamily="34" charset="0"/>
              </a:rPr>
              <a:t>CTR</a:t>
            </a:r>
          </a:p>
        </p:txBody>
      </p:sp>
      <p:sp>
        <p:nvSpPr>
          <p:cNvPr id="57394" name="Text Box 50"/>
          <p:cNvSpPr txBox="1">
            <a:spLocks noChangeArrowheads="1"/>
          </p:cNvSpPr>
          <p:nvPr/>
        </p:nvSpPr>
        <p:spPr bwMode="auto">
          <a:xfrm>
            <a:off x="133350" y="6384925"/>
            <a:ext cx="7116763"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700">
                <a:solidFill>
                  <a:srgbClr val="004080"/>
                </a:solidFill>
                <a:latin typeface="Verdana" pitchFamily="34" charset="0"/>
              </a:rPr>
              <a:t>Beaumont K et al.</a:t>
            </a:r>
            <a:r>
              <a:rPr lang="en-US" sz="700" i="1">
                <a:solidFill>
                  <a:srgbClr val="004080"/>
                </a:solidFill>
                <a:latin typeface="Verdana" pitchFamily="34" charset="0"/>
              </a:rPr>
              <a:t> Mol Pharm </a:t>
            </a:r>
            <a:r>
              <a:rPr lang="en-US" sz="700">
                <a:solidFill>
                  <a:srgbClr val="004080"/>
                </a:solidFill>
                <a:latin typeface="Verdana" pitchFamily="34" charset="0"/>
              </a:rPr>
              <a:t>1993; 44:493-497</a:t>
            </a:r>
          </a:p>
        </p:txBody>
      </p:sp>
      <p:sp>
        <p:nvSpPr>
          <p:cNvPr id="57395" name="Freeform 51"/>
          <p:cNvSpPr>
            <a:spLocks/>
          </p:cNvSpPr>
          <p:nvPr/>
        </p:nvSpPr>
        <p:spPr bwMode="auto">
          <a:xfrm>
            <a:off x="1905000" y="3429000"/>
            <a:ext cx="3519488" cy="1219200"/>
          </a:xfrm>
          <a:custGeom>
            <a:avLst/>
            <a:gdLst>
              <a:gd name="T0" fmla="*/ 549 w 2217"/>
              <a:gd name="T1" fmla="*/ 95 h 768"/>
              <a:gd name="T2" fmla="*/ 399 w 2217"/>
              <a:gd name="T3" fmla="*/ 152 h 768"/>
              <a:gd name="T4" fmla="*/ 255 w 2217"/>
              <a:gd name="T5" fmla="*/ 227 h 768"/>
              <a:gd name="T6" fmla="*/ 159 w 2217"/>
              <a:gd name="T7" fmla="*/ 281 h 768"/>
              <a:gd name="T8" fmla="*/ 129 w 2217"/>
              <a:gd name="T9" fmla="*/ 305 h 768"/>
              <a:gd name="T10" fmla="*/ 144 w 2217"/>
              <a:gd name="T11" fmla="*/ 362 h 768"/>
              <a:gd name="T12" fmla="*/ 186 w 2217"/>
              <a:gd name="T13" fmla="*/ 431 h 768"/>
              <a:gd name="T14" fmla="*/ 111 w 2217"/>
              <a:gd name="T15" fmla="*/ 365 h 768"/>
              <a:gd name="T16" fmla="*/ 78 w 2217"/>
              <a:gd name="T17" fmla="*/ 341 h 768"/>
              <a:gd name="T18" fmla="*/ 36 w 2217"/>
              <a:gd name="T19" fmla="*/ 335 h 768"/>
              <a:gd name="T20" fmla="*/ 8 w 2217"/>
              <a:gd name="T21" fmla="*/ 359 h 768"/>
              <a:gd name="T22" fmla="*/ 9 w 2217"/>
              <a:gd name="T23" fmla="*/ 410 h 768"/>
              <a:gd name="T24" fmla="*/ 60 w 2217"/>
              <a:gd name="T25" fmla="*/ 446 h 768"/>
              <a:gd name="T26" fmla="*/ 93 w 2217"/>
              <a:gd name="T27" fmla="*/ 497 h 768"/>
              <a:gd name="T28" fmla="*/ 132 w 2217"/>
              <a:gd name="T29" fmla="*/ 590 h 768"/>
              <a:gd name="T30" fmla="*/ 198 w 2217"/>
              <a:gd name="T31" fmla="*/ 635 h 768"/>
              <a:gd name="T32" fmla="*/ 325 w 2217"/>
              <a:gd name="T33" fmla="*/ 681 h 768"/>
              <a:gd name="T34" fmla="*/ 430 w 2217"/>
              <a:gd name="T35" fmla="*/ 716 h 768"/>
              <a:gd name="T36" fmla="*/ 501 w 2217"/>
              <a:gd name="T37" fmla="*/ 752 h 768"/>
              <a:gd name="T38" fmla="*/ 606 w 2217"/>
              <a:gd name="T39" fmla="*/ 761 h 768"/>
              <a:gd name="T40" fmla="*/ 702 w 2217"/>
              <a:gd name="T41" fmla="*/ 710 h 768"/>
              <a:gd name="T42" fmla="*/ 747 w 2217"/>
              <a:gd name="T43" fmla="*/ 716 h 768"/>
              <a:gd name="T44" fmla="*/ 818 w 2217"/>
              <a:gd name="T45" fmla="*/ 752 h 768"/>
              <a:gd name="T46" fmla="*/ 933 w 2217"/>
              <a:gd name="T47" fmla="*/ 731 h 768"/>
              <a:gd name="T48" fmla="*/ 1035 w 2217"/>
              <a:gd name="T49" fmla="*/ 659 h 768"/>
              <a:gd name="T50" fmla="*/ 1116 w 2217"/>
              <a:gd name="T51" fmla="*/ 641 h 768"/>
              <a:gd name="T52" fmla="*/ 1170 w 2217"/>
              <a:gd name="T53" fmla="*/ 681 h 768"/>
              <a:gd name="T54" fmla="*/ 1266 w 2217"/>
              <a:gd name="T55" fmla="*/ 701 h 768"/>
              <a:gd name="T56" fmla="*/ 1386 w 2217"/>
              <a:gd name="T57" fmla="*/ 683 h 768"/>
              <a:gd name="T58" fmla="*/ 1485 w 2217"/>
              <a:gd name="T59" fmla="*/ 704 h 768"/>
              <a:gd name="T60" fmla="*/ 1592 w 2217"/>
              <a:gd name="T61" fmla="*/ 716 h 768"/>
              <a:gd name="T62" fmla="*/ 1698 w 2217"/>
              <a:gd name="T63" fmla="*/ 681 h 768"/>
              <a:gd name="T64" fmla="*/ 1803 w 2217"/>
              <a:gd name="T65" fmla="*/ 645 h 768"/>
              <a:gd name="T66" fmla="*/ 1839 w 2217"/>
              <a:gd name="T67" fmla="*/ 645 h 768"/>
              <a:gd name="T68" fmla="*/ 1962 w 2217"/>
              <a:gd name="T69" fmla="*/ 692 h 768"/>
              <a:gd name="T70" fmla="*/ 2043 w 2217"/>
              <a:gd name="T71" fmla="*/ 710 h 768"/>
              <a:gd name="T72" fmla="*/ 2130 w 2217"/>
              <a:gd name="T73" fmla="*/ 683 h 768"/>
              <a:gd name="T74" fmla="*/ 2211 w 2217"/>
              <a:gd name="T75" fmla="*/ 614 h 768"/>
              <a:gd name="T76" fmla="*/ 2169 w 2217"/>
              <a:gd name="T77" fmla="*/ 560 h 768"/>
              <a:gd name="T78" fmla="*/ 2055 w 2217"/>
              <a:gd name="T79" fmla="*/ 509 h 768"/>
              <a:gd name="T80" fmla="*/ 1980 w 2217"/>
              <a:gd name="T81" fmla="*/ 482 h 768"/>
              <a:gd name="T82" fmla="*/ 1893 w 2217"/>
              <a:gd name="T83" fmla="*/ 479 h 768"/>
              <a:gd name="T84" fmla="*/ 1824 w 2217"/>
              <a:gd name="T85" fmla="*/ 461 h 768"/>
              <a:gd name="T86" fmla="*/ 1824 w 2217"/>
              <a:gd name="T87" fmla="*/ 398 h 768"/>
              <a:gd name="T88" fmla="*/ 1839 w 2217"/>
              <a:gd name="T89" fmla="*/ 359 h 768"/>
              <a:gd name="T90" fmla="*/ 1803 w 2217"/>
              <a:gd name="T91" fmla="*/ 252 h 768"/>
              <a:gd name="T92" fmla="*/ 1768 w 2217"/>
              <a:gd name="T93" fmla="*/ 145 h 768"/>
              <a:gd name="T94" fmla="*/ 1698 w 2217"/>
              <a:gd name="T95" fmla="*/ 73 h 768"/>
              <a:gd name="T96" fmla="*/ 1569 w 2217"/>
              <a:gd name="T97" fmla="*/ 17 h 768"/>
              <a:gd name="T98" fmla="*/ 1451 w 2217"/>
              <a:gd name="T99" fmla="*/ 2 h 768"/>
              <a:gd name="T100" fmla="*/ 1383 w 2217"/>
              <a:gd name="T101" fmla="*/ 26 h 768"/>
              <a:gd name="T102" fmla="*/ 1320 w 2217"/>
              <a:gd name="T103" fmla="*/ 38 h 768"/>
              <a:gd name="T104" fmla="*/ 1266 w 2217"/>
              <a:gd name="T105" fmla="*/ 128 h 768"/>
              <a:gd name="T106" fmla="*/ 1122 w 2217"/>
              <a:gd name="T107" fmla="*/ 113 h 768"/>
              <a:gd name="T108" fmla="*/ 1083 w 2217"/>
              <a:gd name="T109" fmla="*/ 29 h 768"/>
              <a:gd name="T110" fmla="*/ 1005 w 2217"/>
              <a:gd name="T111" fmla="*/ 5 h 768"/>
              <a:gd name="T112" fmla="*/ 855 w 2217"/>
              <a:gd name="T113" fmla="*/ 20 h 768"/>
              <a:gd name="T114" fmla="*/ 705 w 2217"/>
              <a:gd name="T115" fmla="*/ 50 h 768"/>
              <a:gd name="T116" fmla="*/ 549 w 2217"/>
              <a:gd name="T117" fmla="*/ 9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7" h="768">
                <a:moveTo>
                  <a:pt x="549" y="95"/>
                </a:moveTo>
                <a:cubicBezTo>
                  <a:pt x="497" y="114"/>
                  <a:pt x="448" y="130"/>
                  <a:pt x="399" y="152"/>
                </a:cubicBezTo>
                <a:cubicBezTo>
                  <a:pt x="350" y="174"/>
                  <a:pt x="295" y="206"/>
                  <a:pt x="255" y="227"/>
                </a:cubicBezTo>
                <a:cubicBezTo>
                  <a:pt x="215" y="248"/>
                  <a:pt x="180" y="268"/>
                  <a:pt x="159" y="281"/>
                </a:cubicBezTo>
                <a:cubicBezTo>
                  <a:pt x="138" y="294"/>
                  <a:pt x="131" y="292"/>
                  <a:pt x="129" y="305"/>
                </a:cubicBezTo>
                <a:cubicBezTo>
                  <a:pt x="127" y="318"/>
                  <a:pt x="135" y="341"/>
                  <a:pt x="144" y="362"/>
                </a:cubicBezTo>
                <a:cubicBezTo>
                  <a:pt x="153" y="383"/>
                  <a:pt x="191" y="431"/>
                  <a:pt x="186" y="431"/>
                </a:cubicBezTo>
                <a:cubicBezTo>
                  <a:pt x="181" y="431"/>
                  <a:pt x="129" y="380"/>
                  <a:pt x="111" y="365"/>
                </a:cubicBezTo>
                <a:cubicBezTo>
                  <a:pt x="93" y="350"/>
                  <a:pt x="90" y="346"/>
                  <a:pt x="78" y="341"/>
                </a:cubicBezTo>
                <a:cubicBezTo>
                  <a:pt x="66" y="336"/>
                  <a:pt x="48" y="332"/>
                  <a:pt x="36" y="335"/>
                </a:cubicBezTo>
                <a:cubicBezTo>
                  <a:pt x="24" y="338"/>
                  <a:pt x="12" y="347"/>
                  <a:pt x="8" y="359"/>
                </a:cubicBezTo>
                <a:cubicBezTo>
                  <a:pt x="4" y="371"/>
                  <a:pt x="0" y="396"/>
                  <a:pt x="9" y="410"/>
                </a:cubicBezTo>
                <a:cubicBezTo>
                  <a:pt x="18" y="424"/>
                  <a:pt x="46" y="431"/>
                  <a:pt x="60" y="446"/>
                </a:cubicBezTo>
                <a:cubicBezTo>
                  <a:pt x="74" y="461"/>
                  <a:pt x="81" y="473"/>
                  <a:pt x="93" y="497"/>
                </a:cubicBezTo>
                <a:cubicBezTo>
                  <a:pt x="105" y="521"/>
                  <a:pt x="115" y="567"/>
                  <a:pt x="132" y="590"/>
                </a:cubicBezTo>
                <a:cubicBezTo>
                  <a:pt x="149" y="613"/>
                  <a:pt x="166" y="620"/>
                  <a:pt x="198" y="635"/>
                </a:cubicBezTo>
                <a:cubicBezTo>
                  <a:pt x="230" y="650"/>
                  <a:pt x="286" y="668"/>
                  <a:pt x="325" y="681"/>
                </a:cubicBezTo>
                <a:cubicBezTo>
                  <a:pt x="364" y="694"/>
                  <a:pt x="401" y="704"/>
                  <a:pt x="430" y="716"/>
                </a:cubicBezTo>
                <a:cubicBezTo>
                  <a:pt x="460" y="728"/>
                  <a:pt x="472" y="744"/>
                  <a:pt x="501" y="752"/>
                </a:cubicBezTo>
                <a:cubicBezTo>
                  <a:pt x="530" y="760"/>
                  <a:pt x="573" y="768"/>
                  <a:pt x="606" y="761"/>
                </a:cubicBezTo>
                <a:cubicBezTo>
                  <a:pt x="639" y="754"/>
                  <a:pt x="679" y="717"/>
                  <a:pt x="702" y="710"/>
                </a:cubicBezTo>
                <a:cubicBezTo>
                  <a:pt x="725" y="703"/>
                  <a:pt x="728" y="709"/>
                  <a:pt x="747" y="716"/>
                </a:cubicBezTo>
                <a:cubicBezTo>
                  <a:pt x="766" y="723"/>
                  <a:pt x="787" y="750"/>
                  <a:pt x="818" y="752"/>
                </a:cubicBezTo>
                <a:cubicBezTo>
                  <a:pt x="849" y="754"/>
                  <a:pt x="897" y="747"/>
                  <a:pt x="933" y="731"/>
                </a:cubicBezTo>
                <a:cubicBezTo>
                  <a:pt x="969" y="715"/>
                  <a:pt x="1004" y="674"/>
                  <a:pt x="1035" y="659"/>
                </a:cubicBezTo>
                <a:cubicBezTo>
                  <a:pt x="1066" y="644"/>
                  <a:pt x="1094" y="637"/>
                  <a:pt x="1116" y="641"/>
                </a:cubicBezTo>
                <a:cubicBezTo>
                  <a:pt x="1138" y="645"/>
                  <a:pt x="1145" y="671"/>
                  <a:pt x="1170" y="681"/>
                </a:cubicBezTo>
                <a:cubicBezTo>
                  <a:pt x="1195" y="691"/>
                  <a:pt x="1230" y="701"/>
                  <a:pt x="1266" y="701"/>
                </a:cubicBezTo>
                <a:cubicBezTo>
                  <a:pt x="1302" y="701"/>
                  <a:pt x="1350" y="683"/>
                  <a:pt x="1386" y="683"/>
                </a:cubicBezTo>
                <a:cubicBezTo>
                  <a:pt x="1422" y="683"/>
                  <a:pt x="1451" y="698"/>
                  <a:pt x="1485" y="704"/>
                </a:cubicBezTo>
                <a:cubicBezTo>
                  <a:pt x="1519" y="710"/>
                  <a:pt x="1557" y="720"/>
                  <a:pt x="1592" y="716"/>
                </a:cubicBezTo>
                <a:cubicBezTo>
                  <a:pt x="1627" y="712"/>
                  <a:pt x="1663" y="693"/>
                  <a:pt x="1698" y="681"/>
                </a:cubicBezTo>
                <a:cubicBezTo>
                  <a:pt x="1733" y="669"/>
                  <a:pt x="1780" y="651"/>
                  <a:pt x="1803" y="645"/>
                </a:cubicBezTo>
                <a:cubicBezTo>
                  <a:pt x="1827" y="639"/>
                  <a:pt x="1813" y="637"/>
                  <a:pt x="1839" y="645"/>
                </a:cubicBezTo>
                <a:cubicBezTo>
                  <a:pt x="1865" y="653"/>
                  <a:pt x="1928" y="681"/>
                  <a:pt x="1962" y="692"/>
                </a:cubicBezTo>
                <a:cubicBezTo>
                  <a:pt x="1996" y="703"/>
                  <a:pt x="2015" y="712"/>
                  <a:pt x="2043" y="710"/>
                </a:cubicBezTo>
                <a:cubicBezTo>
                  <a:pt x="2071" y="708"/>
                  <a:pt x="2102" y="699"/>
                  <a:pt x="2130" y="683"/>
                </a:cubicBezTo>
                <a:cubicBezTo>
                  <a:pt x="2158" y="667"/>
                  <a:pt x="2205" y="634"/>
                  <a:pt x="2211" y="614"/>
                </a:cubicBezTo>
                <a:cubicBezTo>
                  <a:pt x="2217" y="594"/>
                  <a:pt x="2195" y="577"/>
                  <a:pt x="2169" y="560"/>
                </a:cubicBezTo>
                <a:cubicBezTo>
                  <a:pt x="2143" y="543"/>
                  <a:pt x="2086" y="522"/>
                  <a:pt x="2055" y="509"/>
                </a:cubicBezTo>
                <a:cubicBezTo>
                  <a:pt x="2024" y="496"/>
                  <a:pt x="2007" y="487"/>
                  <a:pt x="1980" y="482"/>
                </a:cubicBezTo>
                <a:cubicBezTo>
                  <a:pt x="1953" y="477"/>
                  <a:pt x="1919" y="482"/>
                  <a:pt x="1893" y="479"/>
                </a:cubicBezTo>
                <a:cubicBezTo>
                  <a:pt x="1867" y="476"/>
                  <a:pt x="1836" y="474"/>
                  <a:pt x="1824" y="461"/>
                </a:cubicBezTo>
                <a:cubicBezTo>
                  <a:pt x="1812" y="448"/>
                  <a:pt x="1822" y="415"/>
                  <a:pt x="1824" y="398"/>
                </a:cubicBezTo>
                <a:cubicBezTo>
                  <a:pt x="1826" y="381"/>
                  <a:pt x="1842" y="383"/>
                  <a:pt x="1839" y="359"/>
                </a:cubicBezTo>
                <a:cubicBezTo>
                  <a:pt x="1836" y="335"/>
                  <a:pt x="1815" y="288"/>
                  <a:pt x="1803" y="252"/>
                </a:cubicBezTo>
                <a:cubicBezTo>
                  <a:pt x="1792" y="216"/>
                  <a:pt x="1786" y="175"/>
                  <a:pt x="1768" y="145"/>
                </a:cubicBezTo>
                <a:cubicBezTo>
                  <a:pt x="1751" y="115"/>
                  <a:pt x="1731" y="94"/>
                  <a:pt x="1698" y="73"/>
                </a:cubicBezTo>
                <a:cubicBezTo>
                  <a:pt x="1665" y="52"/>
                  <a:pt x="1610" y="29"/>
                  <a:pt x="1569" y="17"/>
                </a:cubicBezTo>
                <a:cubicBezTo>
                  <a:pt x="1528" y="5"/>
                  <a:pt x="1482" y="0"/>
                  <a:pt x="1451" y="2"/>
                </a:cubicBezTo>
                <a:cubicBezTo>
                  <a:pt x="1420" y="4"/>
                  <a:pt x="1405" y="20"/>
                  <a:pt x="1383" y="26"/>
                </a:cubicBezTo>
                <a:cubicBezTo>
                  <a:pt x="1361" y="32"/>
                  <a:pt x="1340" y="21"/>
                  <a:pt x="1320" y="38"/>
                </a:cubicBezTo>
                <a:cubicBezTo>
                  <a:pt x="1300" y="55"/>
                  <a:pt x="1299" y="116"/>
                  <a:pt x="1266" y="128"/>
                </a:cubicBezTo>
                <a:cubicBezTo>
                  <a:pt x="1233" y="140"/>
                  <a:pt x="1152" y="129"/>
                  <a:pt x="1122" y="113"/>
                </a:cubicBezTo>
                <a:cubicBezTo>
                  <a:pt x="1092" y="97"/>
                  <a:pt x="1102" y="47"/>
                  <a:pt x="1083" y="29"/>
                </a:cubicBezTo>
                <a:cubicBezTo>
                  <a:pt x="1064" y="11"/>
                  <a:pt x="1043" y="6"/>
                  <a:pt x="1005" y="5"/>
                </a:cubicBezTo>
                <a:cubicBezTo>
                  <a:pt x="967" y="4"/>
                  <a:pt x="905" y="13"/>
                  <a:pt x="855" y="20"/>
                </a:cubicBezTo>
                <a:cubicBezTo>
                  <a:pt x="805" y="27"/>
                  <a:pt x="756" y="38"/>
                  <a:pt x="705" y="50"/>
                </a:cubicBezTo>
                <a:cubicBezTo>
                  <a:pt x="654" y="62"/>
                  <a:pt x="581" y="86"/>
                  <a:pt x="549" y="95"/>
                </a:cubicBezTo>
                <a:close/>
              </a:path>
            </a:pathLst>
          </a:custGeom>
          <a:solidFill>
            <a:srgbClr val="809EC2"/>
          </a:solidFill>
          <a:ln w="9525">
            <a:solidFill>
              <a:srgbClr val="004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6" name="Line 52"/>
          <p:cNvSpPr>
            <a:spLocks noChangeShapeType="1"/>
          </p:cNvSpPr>
          <p:nvPr/>
        </p:nvSpPr>
        <p:spPr bwMode="auto">
          <a:xfrm flipV="1">
            <a:off x="2708275" y="4251325"/>
            <a:ext cx="0" cy="685800"/>
          </a:xfrm>
          <a:prstGeom prst="line">
            <a:avLst/>
          </a:prstGeom>
          <a:noFill/>
          <a:ln w="9525">
            <a:solidFill>
              <a:srgbClr val="004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7" name="Rectangle 53"/>
          <p:cNvSpPr>
            <a:spLocks noChangeArrowheads="1"/>
          </p:cNvSpPr>
          <p:nvPr/>
        </p:nvSpPr>
        <p:spPr bwMode="auto">
          <a:xfrm>
            <a:off x="2670175" y="4213225"/>
            <a:ext cx="76200" cy="76200"/>
          </a:xfrm>
          <a:prstGeom prst="rect">
            <a:avLst/>
          </a:prstGeom>
          <a:solidFill>
            <a:srgbClr val="004080"/>
          </a:solidFill>
          <a:ln w="9525">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8" name="Line 54"/>
          <p:cNvSpPr>
            <a:spLocks noChangeShapeType="1"/>
          </p:cNvSpPr>
          <p:nvPr/>
        </p:nvSpPr>
        <p:spPr bwMode="auto">
          <a:xfrm>
            <a:off x="3800475" y="3336925"/>
            <a:ext cx="0" cy="596900"/>
          </a:xfrm>
          <a:prstGeom prst="line">
            <a:avLst/>
          </a:prstGeom>
          <a:noFill/>
          <a:ln w="9525">
            <a:solidFill>
              <a:srgbClr val="004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9" name="Rectangle 55"/>
          <p:cNvSpPr>
            <a:spLocks noChangeArrowheads="1"/>
          </p:cNvSpPr>
          <p:nvPr/>
        </p:nvSpPr>
        <p:spPr bwMode="auto">
          <a:xfrm flipV="1">
            <a:off x="3762375" y="3895725"/>
            <a:ext cx="76200" cy="76200"/>
          </a:xfrm>
          <a:prstGeom prst="rect">
            <a:avLst/>
          </a:prstGeom>
          <a:solidFill>
            <a:srgbClr val="004080"/>
          </a:solidFill>
          <a:ln w="9525">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0" name="Line 56"/>
          <p:cNvSpPr>
            <a:spLocks noChangeShapeType="1"/>
          </p:cNvSpPr>
          <p:nvPr/>
        </p:nvSpPr>
        <p:spPr bwMode="auto">
          <a:xfrm flipV="1">
            <a:off x="4600575" y="4251325"/>
            <a:ext cx="0" cy="685800"/>
          </a:xfrm>
          <a:prstGeom prst="line">
            <a:avLst/>
          </a:prstGeom>
          <a:noFill/>
          <a:ln w="9525">
            <a:solidFill>
              <a:srgbClr val="004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01" name="Rectangle 57"/>
          <p:cNvSpPr>
            <a:spLocks noChangeArrowheads="1"/>
          </p:cNvSpPr>
          <p:nvPr/>
        </p:nvSpPr>
        <p:spPr bwMode="auto">
          <a:xfrm>
            <a:off x="4562475" y="4213225"/>
            <a:ext cx="76200" cy="76200"/>
          </a:xfrm>
          <a:prstGeom prst="rect">
            <a:avLst/>
          </a:prstGeom>
          <a:solidFill>
            <a:srgbClr val="004080"/>
          </a:solidFill>
          <a:ln w="9525">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2" name="Text Box 58"/>
          <p:cNvSpPr txBox="1">
            <a:spLocks noChangeArrowheads="1"/>
          </p:cNvSpPr>
          <p:nvPr/>
        </p:nvSpPr>
        <p:spPr bwMode="auto">
          <a:xfrm>
            <a:off x="3267075" y="2987675"/>
            <a:ext cx="14271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sz="1200" b="1">
                <a:solidFill>
                  <a:srgbClr val="004080"/>
                </a:solidFill>
                <a:latin typeface="Verdana" pitchFamily="34" charset="0"/>
              </a:rPr>
              <a:t>Dorsale Raphe</a:t>
            </a:r>
          </a:p>
        </p:txBody>
      </p:sp>
      <p:sp>
        <p:nvSpPr>
          <p:cNvPr id="57403" name="Text Box 59"/>
          <p:cNvSpPr txBox="1">
            <a:spLocks noChangeArrowheads="1"/>
          </p:cNvSpPr>
          <p:nvPr/>
        </p:nvSpPr>
        <p:spPr bwMode="auto">
          <a:xfrm>
            <a:off x="1414463" y="5059363"/>
            <a:ext cx="18875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sz="1200" b="1">
                <a:solidFill>
                  <a:srgbClr val="004080"/>
                </a:solidFill>
                <a:latin typeface="Verdana" pitchFamily="34" charset="0"/>
              </a:rPr>
              <a:t>Nucleus Accumbens</a:t>
            </a:r>
          </a:p>
        </p:txBody>
      </p:sp>
      <p:sp>
        <p:nvSpPr>
          <p:cNvPr id="57404" name="Text Box 60"/>
          <p:cNvSpPr txBox="1">
            <a:spLocks noChangeArrowheads="1"/>
          </p:cNvSpPr>
          <p:nvPr/>
        </p:nvSpPr>
        <p:spPr bwMode="auto">
          <a:xfrm>
            <a:off x="4641850" y="5059363"/>
            <a:ext cx="14525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sz="1200" b="1">
                <a:solidFill>
                  <a:srgbClr val="004080"/>
                </a:solidFill>
                <a:latin typeface="Verdana" pitchFamily="34" charset="0"/>
              </a:rPr>
              <a:t>Area Postrema</a:t>
            </a:r>
          </a:p>
        </p:txBody>
      </p:sp>
      <p:sp>
        <p:nvSpPr>
          <p:cNvPr id="57405" name="Line 61"/>
          <p:cNvSpPr>
            <a:spLocks noChangeShapeType="1"/>
          </p:cNvSpPr>
          <p:nvPr/>
        </p:nvSpPr>
        <p:spPr bwMode="auto">
          <a:xfrm flipV="1">
            <a:off x="4600575" y="2209800"/>
            <a:ext cx="2028825" cy="2016125"/>
          </a:xfrm>
          <a:prstGeom prst="line">
            <a:avLst/>
          </a:prstGeom>
          <a:noFill/>
          <a:ln w="9525">
            <a:solidFill>
              <a:srgbClr val="004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7416" name="Picture 7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85975" y="4252913"/>
            <a:ext cx="47720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7" name="Picture 7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33575" y="4100513"/>
            <a:ext cx="47720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3687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4343400" y="4495800"/>
            <a:ext cx="1401763" cy="381000"/>
          </a:xfrm>
          <a:prstGeom prst="rect">
            <a:avLst/>
          </a:prstGeom>
          <a:solidFill>
            <a:srgbClr val="809EC2"/>
          </a:solidFill>
          <a:ln w="9525">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endParaRPr lang="en-US" sz="2000" b="1">
              <a:latin typeface="Verdana" pitchFamily="34" charset="0"/>
            </a:endParaRPr>
          </a:p>
        </p:txBody>
      </p:sp>
      <p:sp>
        <p:nvSpPr>
          <p:cNvPr id="5125" name="Freeform 5"/>
          <p:cNvSpPr>
            <a:spLocks/>
          </p:cNvSpPr>
          <p:nvPr/>
        </p:nvSpPr>
        <p:spPr bwMode="auto">
          <a:xfrm>
            <a:off x="4191000" y="4953000"/>
            <a:ext cx="1752600" cy="838200"/>
          </a:xfrm>
          <a:custGeom>
            <a:avLst/>
            <a:gdLst>
              <a:gd name="T0" fmla="*/ 288 w 577"/>
              <a:gd name="T1" fmla="*/ 807 h 807"/>
              <a:gd name="T2" fmla="*/ 577 w 577"/>
              <a:gd name="T3" fmla="*/ 402 h 807"/>
              <a:gd name="T4" fmla="*/ 505 w 577"/>
              <a:gd name="T5" fmla="*/ 402 h 807"/>
              <a:gd name="T6" fmla="*/ 505 w 577"/>
              <a:gd name="T7" fmla="*/ 0 h 807"/>
              <a:gd name="T8" fmla="*/ 71 w 577"/>
              <a:gd name="T9" fmla="*/ 0 h 807"/>
              <a:gd name="T10" fmla="*/ 71 w 577"/>
              <a:gd name="T11" fmla="*/ 402 h 807"/>
              <a:gd name="T12" fmla="*/ 0 w 577"/>
              <a:gd name="T13" fmla="*/ 402 h 807"/>
              <a:gd name="T14" fmla="*/ 288 w 577"/>
              <a:gd name="T15" fmla="*/ 807 h 8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807">
                <a:moveTo>
                  <a:pt x="288" y="807"/>
                </a:moveTo>
                <a:lnTo>
                  <a:pt x="577" y="402"/>
                </a:lnTo>
                <a:lnTo>
                  <a:pt x="505" y="402"/>
                </a:lnTo>
                <a:lnTo>
                  <a:pt x="505" y="0"/>
                </a:lnTo>
                <a:lnTo>
                  <a:pt x="71" y="0"/>
                </a:lnTo>
                <a:lnTo>
                  <a:pt x="71" y="402"/>
                </a:lnTo>
                <a:lnTo>
                  <a:pt x="0" y="402"/>
                </a:lnTo>
                <a:lnTo>
                  <a:pt x="288" y="807"/>
                </a:lnTo>
                <a:close/>
              </a:path>
            </a:pathLst>
          </a:custGeom>
          <a:solidFill>
            <a:schemeClr val="tx1"/>
          </a:solidFill>
          <a:ln w="12700">
            <a:solidFill>
              <a:srgbClr val="004080"/>
            </a:solidFill>
            <a:prstDash val="solid"/>
            <a:round/>
            <a:headEnd/>
            <a:tailEnd/>
          </a:ln>
        </p:spPr>
        <p:txBody>
          <a:bodyPr/>
          <a:lstStyle/>
          <a:p>
            <a:endParaRPr lang="en-US"/>
          </a:p>
        </p:txBody>
      </p:sp>
      <p:sp>
        <p:nvSpPr>
          <p:cNvPr id="5126" name="Freeform 6"/>
          <p:cNvSpPr>
            <a:spLocks/>
          </p:cNvSpPr>
          <p:nvPr/>
        </p:nvSpPr>
        <p:spPr bwMode="auto">
          <a:xfrm>
            <a:off x="2971800" y="2895600"/>
            <a:ext cx="2209800" cy="1208088"/>
          </a:xfrm>
          <a:custGeom>
            <a:avLst/>
            <a:gdLst>
              <a:gd name="T0" fmla="*/ 1020 w 1268"/>
              <a:gd name="T1" fmla="*/ 580 h 807"/>
              <a:gd name="T2" fmla="*/ 1003 w 1268"/>
              <a:gd name="T3" fmla="*/ 534 h 807"/>
              <a:gd name="T4" fmla="*/ 978 w 1268"/>
              <a:gd name="T5" fmla="*/ 486 h 807"/>
              <a:gd name="T6" fmla="*/ 945 w 1268"/>
              <a:gd name="T7" fmla="*/ 440 h 807"/>
              <a:gd name="T8" fmla="*/ 903 w 1268"/>
              <a:gd name="T9" fmla="*/ 398 h 807"/>
              <a:gd name="T10" fmla="*/ 857 w 1268"/>
              <a:gd name="T11" fmla="*/ 354 h 807"/>
              <a:gd name="T12" fmla="*/ 803 w 1268"/>
              <a:gd name="T13" fmla="*/ 312 h 807"/>
              <a:gd name="T14" fmla="*/ 743 w 1268"/>
              <a:gd name="T15" fmla="*/ 271 h 807"/>
              <a:gd name="T16" fmla="*/ 678 w 1268"/>
              <a:gd name="T17" fmla="*/ 233 h 807"/>
              <a:gd name="T18" fmla="*/ 607 w 1268"/>
              <a:gd name="T19" fmla="*/ 194 h 807"/>
              <a:gd name="T20" fmla="*/ 532 w 1268"/>
              <a:gd name="T21" fmla="*/ 158 h 807"/>
              <a:gd name="T22" fmla="*/ 452 w 1268"/>
              <a:gd name="T23" fmla="*/ 125 h 807"/>
              <a:gd name="T24" fmla="*/ 365 w 1268"/>
              <a:gd name="T25" fmla="*/ 95 h 807"/>
              <a:gd name="T26" fmla="*/ 277 w 1268"/>
              <a:gd name="T27" fmla="*/ 64 h 807"/>
              <a:gd name="T28" fmla="*/ 183 w 1268"/>
              <a:gd name="T29" fmla="*/ 37 h 807"/>
              <a:gd name="T30" fmla="*/ 87 w 1268"/>
              <a:gd name="T31" fmla="*/ 12 h 807"/>
              <a:gd name="T32" fmla="*/ 0 w 1268"/>
              <a:gd name="T33" fmla="*/ 16 h 807"/>
              <a:gd name="T34" fmla="*/ 77 w 1268"/>
              <a:gd name="T35" fmla="*/ 43 h 807"/>
              <a:gd name="T36" fmla="*/ 150 w 1268"/>
              <a:gd name="T37" fmla="*/ 70 h 807"/>
              <a:gd name="T38" fmla="*/ 215 w 1268"/>
              <a:gd name="T39" fmla="*/ 100 h 807"/>
              <a:gd name="T40" fmla="*/ 277 w 1268"/>
              <a:gd name="T41" fmla="*/ 131 h 807"/>
              <a:gd name="T42" fmla="*/ 332 w 1268"/>
              <a:gd name="T43" fmla="*/ 164 h 807"/>
              <a:gd name="T44" fmla="*/ 384 w 1268"/>
              <a:gd name="T45" fmla="*/ 198 h 807"/>
              <a:gd name="T46" fmla="*/ 430 w 1268"/>
              <a:gd name="T47" fmla="*/ 233 h 807"/>
              <a:gd name="T48" fmla="*/ 473 w 1268"/>
              <a:gd name="T49" fmla="*/ 269 h 807"/>
              <a:gd name="T50" fmla="*/ 507 w 1268"/>
              <a:gd name="T51" fmla="*/ 308 h 807"/>
              <a:gd name="T52" fmla="*/ 538 w 1268"/>
              <a:gd name="T53" fmla="*/ 346 h 807"/>
              <a:gd name="T54" fmla="*/ 561 w 1268"/>
              <a:gd name="T55" fmla="*/ 385 h 807"/>
              <a:gd name="T56" fmla="*/ 580 w 1268"/>
              <a:gd name="T57" fmla="*/ 427 h 807"/>
              <a:gd name="T58" fmla="*/ 592 w 1268"/>
              <a:gd name="T59" fmla="*/ 469 h 807"/>
              <a:gd name="T60" fmla="*/ 599 w 1268"/>
              <a:gd name="T61" fmla="*/ 509 h 807"/>
              <a:gd name="T62" fmla="*/ 601 w 1268"/>
              <a:gd name="T63" fmla="*/ 554 h 807"/>
              <a:gd name="T64" fmla="*/ 596 w 1268"/>
              <a:gd name="T65" fmla="*/ 596 h 807"/>
              <a:gd name="T66" fmla="*/ 778 w 1268"/>
              <a:gd name="T67" fmla="*/ 807 h 807"/>
              <a:gd name="T68" fmla="*/ 1028 w 1268"/>
              <a:gd name="T69" fmla="*/ 60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8" h="807">
                <a:moveTo>
                  <a:pt x="1028" y="603"/>
                </a:moveTo>
                <a:lnTo>
                  <a:pt x="1020" y="580"/>
                </a:lnTo>
                <a:lnTo>
                  <a:pt x="1014" y="559"/>
                </a:lnTo>
                <a:lnTo>
                  <a:pt x="1003" y="534"/>
                </a:lnTo>
                <a:lnTo>
                  <a:pt x="991" y="509"/>
                </a:lnTo>
                <a:lnTo>
                  <a:pt x="978" y="486"/>
                </a:lnTo>
                <a:lnTo>
                  <a:pt x="962" y="463"/>
                </a:lnTo>
                <a:lnTo>
                  <a:pt x="945" y="440"/>
                </a:lnTo>
                <a:lnTo>
                  <a:pt x="926" y="417"/>
                </a:lnTo>
                <a:lnTo>
                  <a:pt x="903" y="398"/>
                </a:lnTo>
                <a:lnTo>
                  <a:pt x="882" y="375"/>
                </a:lnTo>
                <a:lnTo>
                  <a:pt x="857" y="354"/>
                </a:lnTo>
                <a:lnTo>
                  <a:pt x="832" y="333"/>
                </a:lnTo>
                <a:lnTo>
                  <a:pt x="803" y="312"/>
                </a:lnTo>
                <a:lnTo>
                  <a:pt x="774" y="292"/>
                </a:lnTo>
                <a:lnTo>
                  <a:pt x="743" y="271"/>
                </a:lnTo>
                <a:lnTo>
                  <a:pt x="711" y="252"/>
                </a:lnTo>
                <a:lnTo>
                  <a:pt x="678" y="233"/>
                </a:lnTo>
                <a:lnTo>
                  <a:pt x="644" y="212"/>
                </a:lnTo>
                <a:lnTo>
                  <a:pt x="607" y="194"/>
                </a:lnTo>
                <a:lnTo>
                  <a:pt x="571" y="175"/>
                </a:lnTo>
                <a:lnTo>
                  <a:pt x="532" y="158"/>
                </a:lnTo>
                <a:lnTo>
                  <a:pt x="492" y="143"/>
                </a:lnTo>
                <a:lnTo>
                  <a:pt x="452" y="125"/>
                </a:lnTo>
                <a:lnTo>
                  <a:pt x="407" y="108"/>
                </a:lnTo>
                <a:lnTo>
                  <a:pt x="365" y="95"/>
                </a:lnTo>
                <a:lnTo>
                  <a:pt x="321" y="77"/>
                </a:lnTo>
                <a:lnTo>
                  <a:pt x="277" y="64"/>
                </a:lnTo>
                <a:lnTo>
                  <a:pt x="231" y="50"/>
                </a:lnTo>
                <a:lnTo>
                  <a:pt x="183" y="37"/>
                </a:lnTo>
                <a:lnTo>
                  <a:pt x="137" y="23"/>
                </a:lnTo>
                <a:lnTo>
                  <a:pt x="87" y="12"/>
                </a:lnTo>
                <a:lnTo>
                  <a:pt x="39" y="0"/>
                </a:lnTo>
                <a:lnTo>
                  <a:pt x="0" y="16"/>
                </a:lnTo>
                <a:lnTo>
                  <a:pt x="39" y="29"/>
                </a:lnTo>
                <a:lnTo>
                  <a:pt x="77" y="43"/>
                </a:lnTo>
                <a:lnTo>
                  <a:pt x="114" y="54"/>
                </a:lnTo>
                <a:lnTo>
                  <a:pt x="150" y="70"/>
                </a:lnTo>
                <a:lnTo>
                  <a:pt x="183" y="85"/>
                </a:lnTo>
                <a:lnTo>
                  <a:pt x="215" y="100"/>
                </a:lnTo>
                <a:lnTo>
                  <a:pt x="248" y="114"/>
                </a:lnTo>
                <a:lnTo>
                  <a:pt x="277" y="131"/>
                </a:lnTo>
                <a:lnTo>
                  <a:pt x="306" y="146"/>
                </a:lnTo>
                <a:lnTo>
                  <a:pt x="332" y="164"/>
                </a:lnTo>
                <a:lnTo>
                  <a:pt x="359" y="181"/>
                </a:lnTo>
                <a:lnTo>
                  <a:pt x="384" y="198"/>
                </a:lnTo>
                <a:lnTo>
                  <a:pt x="407" y="216"/>
                </a:lnTo>
                <a:lnTo>
                  <a:pt x="430" y="233"/>
                </a:lnTo>
                <a:lnTo>
                  <a:pt x="453" y="252"/>
                </a:lnTo>
                <a:lnTo>
                  <a:pt x="473" y="269"/>
                </a:lnTo>
                <a:lnTo>
                  <a:pt x="490" y="288"/>
                </a:lnTo>
                <a:lnTo>
                  <a:pt x="507" y="308"/>
                </a:lnTo>
                <a:lnTo>
                  <a:pt x="523" y="327"/>
                </a:lnTo>
                <a:lnTo>
                  <a:pt x="538" y="346"/>
                </a:lnTo>
                <a:lnTo>
                  <a:pt x="551" y="365"/>
                </a:lnTo>
                <a:lnTo>
                  <a:pt x="561" y="385"/>
                </a:lnTo>
                <a:lnTo>
                  <a:pt x="571" y="406"/>
                </a:lnTo>
                <a:lnTo>
                  <a:pt x="580" y="427"/>
                </a:lnTo>
                <a:lnTo>
                  <a:pt x="586" y="446"/>
                </a:lnTo>
                <a:lnTo>
                  <a:pt x="592" y="469"/>
                </a:lnTo>
                <a:lnTo>
                  <a:pt x="596" y="488"/>
                </a:lnTo>
                <a:lnTo>
                  <a:pt x="599" y="509"/>
                </a:lnTo>
                <a:lnTo>
                  <a:pt x="601" y="532"/>
                </a:lnTo>
                <a:lnTo>
                  <a:pt x="601" y="554"/>
                </a:lnTo>
                <a:lnTo>
                  <a:pt x="599" y="575"/>
                </a:lnTo>
                <a:lnTo>
                  <a:pt x="596" y="596"/>
                </a:lnTo>
                <a:lnTo>
                  <a:pt x="327" y="592"/>
                </a:lnTo>
                <a:lnTo>
                  <a:pt x="778" y="807"/>
                </a:lnTo>
                <a:lnTo>
                  <a:pt x="1268" y="609"/>
                </a:lnTo>
                <a:lnTo>
                  <a:pt x="1028" y="603"/>
                </a:lnTo>
                <a:close/>
              </a:path>
            </a:pathLst>
          </a:custGeom>
          <a:solidFill>
            <a:schemeClr val="tx1"/>
          </a:solidFill>
          <a:ln w="12700">
            <a:solidFill>
              <a:srgbClr val="004080"/>
            </a:solidFill>
            <a:prstDash val="solid"/>
            <a:round/>
            <a:headEnd/>
            <a:tailEnd/>
          </a:ln>
        </p:spPr>
        <p:txBody>
          <a:bodyPr/>
          <a:lstStyle/>
          <a:p>
            <a:endParaRPr lang="en-US"/>
          </a:p>
        </p:txBody>
      </p:sp>
      <p:sp>
        <p:nvSpPr>
          <p:cNvPr id="5127" name="Freeform 7"/>
          <p:cNvSpPr>
            <a:spLocks/>
          </p:cNvSpPr>
          <p:nvPr/>
        </p:nvSpPr>
        <p:spPr bwMode="auto">
          <a:xfrm flipH="1">
            <a:off x="3962400" y="3048000"/>
            <a:ext cx="2755900" cy="1371600"/>
          </a:xfrm>
          <a:custGeom>
            <a:avLst/>
            <a:gdLst>
              <a:gd name="T0" fmla="*/ 1020 w 1268"/>
              <a:gd name="T1" fmla="*/ 580 h 807"/>
              <a:gd name="T2" fmla="*/ 1003 w 1268"/>
              <a:gd name="T3" fmla="*/ 534 h 807"/>
              <a:gd name="T4" fmla="*/ 978 w 1268"/>
              <a:gd name="T5" fmla="*/ 486 h 807"/>
              <a:gd name="T6" fmla="*/ 945 w 1268"/>
              <a:gd name="T7" fmla="*/ 440 h 807"/>
              <a:gd name="T8" fmla="*/ 903 w 1268"/>
              <a:gd name="T9" fmla="*/ 398 h 807"/>
              <a:gd name="T10" fmla="*/ 857 w 1268"/>
              <a:gd name="T11" fmla="*/ 354 h 807"/>
              <a:gd name="T12" fmla="*/ 803 w 1268"/>
              <a:gd name="T13" fmla="*/ 312 h 807"/>
              <a:gd name="T14" fmla="*/ 743 w 1268"/>
              <a:gd name="T15" fmla="*/ 271 h 807"/>
              <a:gd name="T16" fmla="*/ 678 w 1268"/>
              <a:gd name="T17" fmla="*/ 233 h 807"/>
              <a:gd name="T18" fmla="*/ 607 w 1268"/>
              <a:gd name="T19" fmla="*/ 194 h 807"/>
              <a:gd name="T20" fmla="*/ 532 w 1268"/>
              <a:gd name="T21" fmla="*/ 158 h 807"/>
              <a:gd name="T22" fmla="*/ 452 w 1268"/>
              <a:gd name="T23" fmla="*/ 125 h 807"/>
              <a:gd name="T24" fmla="*/ 365 w 1268"/>
              <a:gd name="T25" fmla="*/ 95 h 807"/>
              <a:gd name="T26" fmla="*/ 277 w 1268"/>
              <a:gd name="T27" fmla="*/ 64 h 807"/>
              <a:gd name="T28" fmla="*/ 183 w 1268"/>
              <a:gd name="T29" fmla="*/ 37 h 807"/>
              <a:gd name="T30" fmla="*/ 87 w 1268"/>
              <a:gd name="T31" fmla="*/ 12 h 807"/>
              <a:gd name="T32" fmla="*/ 0 w 1268"/>
              <a:gd name="T33" fmla="*/ 16 h 807"/>
              <a:gd name="T34" fmla="*/ 77 w 1268"/>
              <a:gd name="T35" fmla="*/ 43 h 807"/>
              <a:gd name="T36" fmla="*/ 150 w 1268"/>
              <a:gd name="T37" fmla="*/ 70 h 807"/>
              <a:gd name="T38" fmla="*/ 215 w 1268"/>
              <a:gd name="T39" fmla="*/ 100 h 807"/>
              <a:gd name="T40" fmla="*/ 277 w 1268"/>
              <a:gd name="T41" fmla="*/ 131 h 807"/>
              <a:gd name="T42" fmla="*/ 332 w 1268"/>
              <a:gd name="T43" fmla="*/ 164 h 807"/>
              <a:gd name="T44" fmla="*/ 384 w 1268"/>
              <a:gd name="T45" fmla="*/ 198 h 807"/>
              <a:gd name="T46" fmla="*/ 430 w 1268"/>
              <a:gd name="T47" fmla="*/ 233 h 807"/>
              <a:gd name="T48" fmla="*/ 473 w 1268"/>
              <a:gd name="T49" fmla="*/ 269 h 807"/>
              <a:gd name="T50" fmla="*/ 507 w 1268"/>
              <a:gd name="T51" fmla="*/ 308 h 807"/>
              <a:gd name="T52" fmla="*/ 538 w 1268"/>
              <a:gd name="T53" fmla="*/ 346 h 807"/>
              <a:gd name="T54" fmla="*/ 561 w 1268"/>
              <a:gd name="T55" fmla="*/ 385 h 807"/>
              <a:gd name="T56" fmla="*/ 580 w 1268"/>
              <a:gd name="T57" fmla="*/ 427 h 807"/>
              <a:gd name="T58" fmla="*/ 592 w 1268"/>
              <a:gd name="T59" fmla="*/ 469 h 807"/>
              <a:gd name="T60" fmla="*/ 599 w 1268"/>
              <a:gd name="T61" fmla="*/ 509 h 807"/>
              <a:gd name="T62" fmla="*/ 601 w 1268"/>
              <a:gd name="T63" fmla="*/ 554 h 807"/>
              <a:gd name="T64" fmla="*/ 596 w 1268"/>
              <a:gd name="T65" fmla="*/ 596 h 807"/>
              <a:gd name="T66" fmla="*/ 778 w 1268"/>
              <a:gd name="T67" fmla="*/ 807 h 807"/>
              <a:gd name="T68" fmla="*/ 1028 w 1268"/>
              <a:gd name="T69" fmla="*/ 60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8" h="807">
                <a:moveTo>
                  <a:pt x="1028" y="603"/>
                </a:moveTo>
                <a:lnTo>
                  <a:pt x="1020" y="580"/>
                </a:lnTo>
                <a:lnTo>
                  <a:pt x="1014" y="559"/>
                </a:lnTo>
                <a:lnTo>
                  <a:pt x="1003" y="534"/>
                </a:lnTo>
                <a:lnTo>
                  <a:pt x="991" y="509"/>
                </a:lnTo>
                <a:lnTo>
                  <a:pt x="978" y="486"/>
                </a:lnTo>
                <a:lnTo>
                  <a:pt x="962" y="463"/>
                </a:lnTo>
                <a:lnTo>
                  <a:pt x="945" y="440"/>
                </a:lnTo>
                <a:lnTo>
                  <a:pt x="926" y="417"/>
                </a:lnTo>
                <a:lnTo>
                  <a:pt x="903" y="398"/>
                </a:lnTo>
                <a:lnTo>
                  <a:pt x="882" y="375"/>
                </a:lnTo>
                <a:lnTo>
                  <a:pt x="857" y="354"/>
                </a:lnTo>
                <a:lnTo>
                  <a:pt x="832" y="333"/>
                </a:lnTo>
                <a:lnTo>
                  <a:pt x="803" y="312"/>
                </a:lnTo>
                <a:lnTo>
                  <a:pt x="774" y="292"/>
                </a:lnTo>
                <a:lnTo>
                  <a:pt x="743" y="271"/>
                </a:lnTo>
                <a:lnTo>
                  <a:pt x="711" y="252"/>
                </a:lnTo>
                <a:lnTo>
                  <a:pt x="678" y="233"/>
                </a:lnTo>
                <a:lnTo>
                  <a:pt x="644" y="212"/>
                </a:lnTo>
                <a:lnTo>
                  <a:pt x="607" y="194"/>
                </a:lnTo>
                <a:lnTo>
                  <a:pt x="571" y="175"/>
                </a:lnTo>
                <a:lnTo>
                  <a:pt x="532" y="158"/>
                </a:lnTo>
                <a:lnTo>
                  <a:pt x="492" y="143"/>
                </a:lnTo>
                <a:lnTo>
                  <a:pt x="452" y="125"/>
                </a:lnTo>
                <a:lnTo>
                  <a:pt x="407" y="108"/>
                </a:lnTo>
                <a:lnTo>
                  <a:pt x="365" y="95"/>
                </a:lnTo>
                <a:lnTo>
                  <a:pt x="321" y="77"/>
                </a:lnTo>
                <a:lnTo>
                  <a:pt x="277" y="64"/>
                </a:lnTo>
                <a:lnTo>
                  <a:pt x="231" y="50"/>
                </a:lnTo>
                <a:lnTo>
                  <a:pt x="183" y="37"/>
                </a:lnTo>
                <a:lnTo>
                  <a:pt x="137" y="23"/>
                </a:lnTo>
                <a:lnTo>
                  <a:pt x="87" y="12"/>
                </a:lnTo>
                <a:lnTo>
                  <a:pt x="39" y="0"/>
                </a:lnTo>
                <a:lnTo>
                  <a:pt x="0" y="16"/>
                </a:lnTo>
                <a:lnTo>
                  <a:pt x="39" y="29"/>
                </a:lnTo>
                <a:lnTo>
                  <a:pt x="77" y="43"/>
                </a:lnTo>
                <a:lnTo>
                  <a:pt x="114" y="54"/>
                </a:lnTo>
                <a:lnTo>
                  <a:pt x="150" y="70"/>
                </a:lnTo>
                <a:lnTo>
                  <a:pt x="183" y="85"/>
                </a:lnTo>
                <a:lnTo>
                  <a:pt x="215" y="100"/>
                </a:lnTo>
                <a:lnTo>
                  <a:pt x="248" y="114"/>
                </a:lnTo>
                <a:lnTo>
                  <a:pt x="277" y="131"/>
                </a:lnTo>
                <a:lnTo>
                  <a:pt x="306" y="146"/>
                </a:lnTo>
                <a:lnTo>
                  <a:pt x="332" y="164"/>
                </a:lnTo>
                <a:lnTo>
                  <a:pt x="359" y="181"/>
                </a:lnTo>
                <a:lnTo>
                  <a:pt x="384" y="198"/>
                </a:lnTo>
                <a:lnTo>
                  <a:pt x="407" y="216"/>
                </a:lnTo>
                <a:lnTo>
                  <a:pt x="430" y="233"/>
                </a:lnTo>
                <a:lnTo>
                  <a:pt x="453" y="252"/>
                </a:lnTo>
                <a:lnTo>
                  <a:pt x="473" y="269"/>
                </a:lnTo>
                <a:lnTo>
                  <a:pt x="490" y="288"/>
                </a:lnTo>
                <a:lnTo>
                  <a:pt x="507" y="308"/>
                </a:lnTo>
                <a:lnTo>
                  <a:pt x="523" y="327"/>
                </a:lnTo>
                <a:lnTo>
                  <a:pt x="538" y="346"/>
                </a:lnTo>
                <a:lnTo>
                  <a:pt x="551" y="365"/>
                </a:lnTo>
                <a:lnTo>
                  <a:pt x="561" y="385"/>
                </a:lnTo>
                <a:lnTo>
                  <a:pt x="571" y="406"/>
                </a:lnTo>
                <a:lnTo>
                  <a:pt x="580" y="427"/>
                </a:lnTo>
                <a:lnTo>
                  <a:pt x="586" y="446"/>
                </a:lnTo>
                <a:lnTo>
                  <a:pt x="592" y="469"/>
                </a:lnTo>
                <a:lnTo>
                  <a:pt x="596" y="488"/>
                </a:lnTo>
                <a:lnTo>
                  <a:pt x="599" y="509"/>
                </a:lnTo>
                <a:lnTo>
                  <a:pt x="601" y="532"/>
                </a:lnTo>
                <a:lnTo>
                  <a:pt x="601" y="554"/>
                </a:lnTo>
                <a:lnTo>
                  <a:pt x="599" y="575"/>
                </a:lnTo>
                <a:lnTo>
                  <a:pt x="596" y="596"/>
                </a:lnTo>
                <a:lnTo>
                  <a:pt x="327" y="592"/>
                </a:lnTo>
                <a:lnTo>
                  <a:pt x="778" y="807"/>
                </a:lnTo>
                <a:lnTo>
                  <a:pt x="1268" y="609"/>
                </a:lnTo>
                <a:lnTo>
                  <a:pt x="1028" y="603"/>
                </a:lnTo>
                <a:close/>
              </a:path>
            </a:pathLst>
          </a:custGeom>
          <a:solidFill>
            <a:schemeClr val="tx1"/>
          </a:solidFill>
          <a:ln w="12700">
            <a:solidFill>
              <a:srgbClr val="004080"/>
            </a:solidFill>
            <a:prstDash val="solid"/>
            <a:round/>
            <a:headEnd/>
            <a:tailEnd/>
          </a:ln>
        </p:spPr>
        <p:txBody>
          <a:bodyPr/>
          <a:lstStyle/>
          <a:p>
            <a:endParaRPr lang="en-US"/>
          </a:p>
        </p:txBody>
      </p:sp>
      <p:sp>
        <p:nvSpPr>
          <p:cNvPr id="5128" name="Rectangle 8"/>
          <p:cNvSpPr>
            <a:spLocks noChangeArrowheads="1"/>
          </p:cNvSpPr>
          <p:nvPr/>
        </p:nvSpPr>
        <p:spPr bwMode="auto">
          <a:xfrm>
            <a:off x="4491731" y="4572000"/>
            <a:ext cx="11305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sz="1600" b="1" dirty="0">
                <a:solidFill>
                  <a:schemeClr val="bg1"/>
                </a:solidFill>
                <a:latin typeface="Times New Roman" pitchFamily="18" charset="0"/>
              </a:rPr>
              <a:t>GLYCEMIA
</a:t>
            </a:r>
            <a:endParaRPr lang="en-US" sz="1600" b="1" dirty="0">
              <a:solidFill>
                <a:schemeClr val="bg1"/>
              </a:solidFill>
              <a:latin typeface="Times New Roman" pitchFamily="18" charset="0"/>
            </a:endParaRPr>
          </a:p>
        </p:txBody>
      </p:sp>
      <p:sp>
        <p:nvSpPr>
          <p:cNvPr id="5129" name="Text Box 9"/>
          <p:cNvSpPr txBox="1">
            <a:spLocks noChangeArrowheads="1"/>
          </p:cNvSpPr>
          <p:nvPr/>
        </p:nvSpPr>
        <p:spPr bwMode="auto">
          <a:xfrm>
            <a:off x="2209800" y="4397817"/>
            <a:ext cx="1309974" cy="480131"/>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90000"/>
              </a:lnSpc>
            </a:pPr>
            <a:r>
              <a:rPr lang="en-GB" sz="1400" b="1" dirty="0">
                <a:solidFill>
                  <a:schemeClr val="folHlink"/>
                </a:solidFill>
                <a:latin typeface="Verdana" pitchFamily="34" charset="0"/>
              </a:rPr>
              <a:t>GLUCAGON
</a:t>
            </a:r>
            <a:endParaRPr lang="en-US" sz="1400" b="1" i="1" dirty="0">
              <a:solidFill>
                <a:srgbClr val="004080"/>
              </a:solidFill>
              <a:latin typeface="Verdana" pitchFamily="34" charset="0"/>
            </a:endParaRPr>
          </a:p>
        </p:txBody>
      </p:sp>
      <p:sp>
        <p:nvSpPr>
          <p:cNvPr id="5130" name="Rectangle 10"/>
          <p:cNvSpPr>
            <a:spLocks noChangeArrowheads="1"/>
          </p:cNvSpPr>
          <p:nvPr/>
        </p:nvSpPr>
        <p:spPr bwMode="auto">
          <a:xfrm>
            <a:off x="4267200" y="5791200"/>
            <a:ext cx="1554163" cy="457200"/>
          </a:xfrm>
          <a:prstGeom prst="rect">
            <a:avLst/>
          </a:prstGeom>
          <a:solidFill>
            <a:srgbClr val="809EC2"/>
          </a:solidFill>
          <a:ln w="9525">
            <a:solidFill>
              <a:srgbClr val="004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endParaRPr lang="en-US" sz="2000" b="1">
              <a:latin typeface="Verdana" pitchFamily="34" charset="0"/>
            </a:endParaRPr>
          </a:p>
        </p:txBody>
      </p:sp>
      <p:sp>
        <p:nvSpPr>
          <p:cNvPr id="5131" name="Rectangle 11"/>
          <p:cNvSpPr>
            <a:spLocks noChangeArrowheads="1"/>
          </p:cNvSpPr>
          <p:nvPr/>
        </p:nvSpPr>
        <p:spPr bwMode="auto">
          <a:xfrm>
            <a:off x="4590601" y="5867400"/>
            <a:ext cx="913712" cy="615553"/>
          </a:xfrm>
          <a:prstGeom prst="rect">
            <a:avLst/>
          </a:prstGeom>
          <a:noFill/>
          <a:ln>
            <a:noFill/>
          </a:ln>
          <a:extLst>
            <a:ext uri="{909E8E84-426E-40DD-AFC4-6F175D3DCCD1}">
              <a14:hiddenFill xmlns:a14="http://schemas.microsoft.com/office/drawing/2010/main">
                <a:solidFill>
                  <a:srgbClr val="004080"/>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sz="2000" b="1" dirty="0">
                <a:solidFill>
                  <a:schemeClr val="bg1"/>
                </a:solidFill>
                <a:latin typeface="Times New Roman" pitchFamily="18" charset="0"/>
              </a:rPr>
              <a:t>TISSUE
</a:t>
            </a:r>
            <a:endParaRPr lang="en-US" sz="2000" b="1" dirty="0">
              <a:solidFill>
                <a:schemeClr val="bg1"/>
              </a:solidFill>
              <a:latin typeface="Times New Roman" pitchFamily="18" charset="0"/>
            </a:endParaRPr>
          </a:p>
        </p:txBody>
      </p:sp>
      <p:sp>
        <p:nvSpPr>
          <p:cNvPr id="5132" name="Rectangle 12"/>
          <p:cNvSpPr>
            <a:spLocks noChangeArrowheads="1"/>
          </p:cNvSpPr>
          <p:nvPr/>
        </p:nvSpPr>
        <p:spPr bwMode="auto">
          <a:xfrm>
            <a:off x="6858000" y="5105400"/>
            <a:ext cx="1524000" cy="627864"/>
          </a:xfrm>
          <a:prstGeom prst="rect">
            <a:avLst/>
          </a:prstGeom>
          <a:noFill/>
          <a:ln>
            <a:noFill/>
          </a:ln>
          <a:extLst>
            <a:ext uri="{909E8E84-426E-40DD-AFC4-6F175D3DCCD1}">
              <a14:hiddenFill xmlns:a14="http://schemas.microsoft.com/office/drawing/2010/main">
                <a:solidFill>
                  <a:srgbClr val="CC99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nSpc>
                <a:spcPct val="85000"/>
              </a:lnSpc>
            </a:pPr>
            <a:r>
              <a:rPr lang="en-GB" sz="1600" b="1" i="1" dirty="0">
                <a:latin typeface="Verdana" pitchFamily="34" charset="0"/>
              </a:rPr>
              <a:t>Glucose disposal
</a:t>
            </a:r>
            <a:endParaRPr lang="en-US" sz="1600" b="1" dirty="0">
              <a:latin typeface="Verdana" pitchFamily="34" charset="0"/>
            </a:endParaRPr>
          </a:p>
        </p:txBody>
      </p:sp>
      <p:sp>
        <p:nvSpPr>
          <p:cNvPr id="5133" name="Freeform 13"/>
          <p:cNvSpPr>
            <a:spLocks/>
          </p:cNvSpPr>
          <p:nvPr/>
        </p:nvSpPr>
        <p:spPr bwMode="auto">
          <a:xfrm>
            <a:off x="1676400" y="2057400"/>
            <a:ext cx="1970088" cy="1189038"/>
          </a:xfrm>
          <a:custGeom>
            <a:avLst/>
            <a:gdLst>
              <a:gd name="T0" fmla="*/ 1828 w 1832"/>
              <a:gd name="T1" fmla="*/ 129 h 1583"/>
              <a:gd name="T2" fmla="*/ 1832 w 1832"/>
              <a:gd name="T3" fmla="*/ 202 h 1583"/>
              <a:gd name="T4" fmla="*/ 1828 w 1832"/>
              <a:gd name="T5" fmla="*/ 284 h 1583"/>
              <a:gd name="T6" fmla="*/ 1819 w 1832"/>
              <a:gd name="T7" fmla="*/ 359 h 1583"/>
              <a:gd name="T8" fmla="*/ 1788 w 1832"/>
              <a:gd name="T9" fmla="*/ 455 h 1583"/>
              <a:gd name="T10" fmla="*/ 1738 w 1832"/>
              <a:gd name="T11" fmla="*/ 567 h 1583"/>
              <a:gd name="T12" fmla="*/ 1675 w 1832"/>
              <a:gd name="T13" fmla="*/ 667 h 1583"/>
              <a:gd name="T14" fmla="*/ 1600 w 1832"/>
              <a:gd name="T15" fmla="*/ 759 h 1583"/>
              <a:gd name="T16" fmla="*/ 1517 w 1832"/>
              <a:gd name="T17" fmla="*/ 836 h 1583"/>
              <a:gd name="T18" fmla="*/ 1429 w 1832"/>
              <a:gd name="T19" fmla="*/ 895 h 1583"/>
              <a:gd name="T20" fmla="*/ 1339 w 1832"/>
              <a:gd name="T21" fmla="*/ 939 h 1583"/>
              <a:gd name="T22" fmla="*/ 1239 w 1832"/>
              <a:gd name="T23" fmla="*/ 961 h 1583"/>
              <a:gd name="T24" fmla="*/ 1177 w 1832"/>
              <a:gd name="T25" fmla="*/ 955 h 1583"/>
              <a:gd name="T26" fmla="*/ 1146 w 1832"/>
              <a:gd name="T27" fmla="*/ 922 h 1583"/>
              <a:gd name="T28" fmla="*/ 1121 w 1832"/>
              <a:gd name="T29" fmla="*/ 955 h 1583"/>
              <a:gd name="T30" fmla="*/ 1047 w 1832"/>
              <a:gd name="T31" fmla="*/ 1057 h 1583"/>
              <a:gd name="T32" fmla="*/ 933 w 1832"/>
              <a:gd name="T33" fmla="*/ 1120 h 1583"/>
              <a:gd name="T34" fmla="*/ 824 w 1832"/>
              <a:gd name="T35" fmla="*/ 1143 h 1583"/>
              <a:gd name="T36" fmla="*/ 735 w 1832"/>
              <a:gd name="T37" fmla="*/ 1143 h 1583"/>
              <a:gd name="T38" fmla="*/ 638 w 1832"/>
              <a:gd name="T39" fmla="*/ 1189 h 1583"/>
              <a:gd name="T40" fmla="*/ 547 w 1832"/>
              <a:gd name="T41" fmla="*/ 1268 h 1583"/>
              <a:gd name="T42" fmla="*/ 468 w 1832"/>
              <a:gd name="T43" fmla="*/ 1368 h 1583"/>
              <a:gd name="T44" fmla="*/ 419 w 1832"/>
              <a:gd name="T45" fmla="*/ 1454 h 1583"/>
              <a:gd name="T46" fmla="*/ 330 w 1832"/>
              <a:gd name="T47" fmla="*/ 1533 h 1583"/>
              <a:gd name="T48" fmla="*/ 226 w 1832"/>
              <a:gd name="T49" fmla="*/ 1581 h 1583"/>
              <a:gd name="T50" fmla="*/ 123 w 1832"/>
              <a:gd name="T51" fmla="*/ 1573 h 1583"/>
              <a:gd name="T52" fmla="*/ 48 w 1832"/>
              <a:gd name="T53" fmla="*/ 1487 h 1583"/>
              <a:gd name="T54" fmla="*/ 13 w 1832"/>
              <a:gd name="T55" fmla="*/ 1352 h 1583"/>
              <a:gd name="T56" fmla="*/ 0 w 1832"/>
              <a:gd name="T57" fmla="*/ 1206 h 1583"/>
              <a:gd name="T58" fmla="*/ 13 w 1832"/>
              <a:gd name="T59" fmla="*/ 1066 h 1583"/>
              <a:gd name="T60" fmla="*/ 25 w 1832"/>
              <a:gd name="T61" fmla="*/ 947 h 1583"/>
              <a:gd name="T62" fmla="*/ 23 w 1832"/>
              <a:gd name="T63" fmla="*/ 820 h 1583"/>
              <a:gd name="T64" fmla="*/ 17 w 1832"/>
              <a:gd name="T65" fmla="*/ 697 h 1583"/>
              <a:gd name="T66" fmla="*/ 15 w 1832"/>
              <a:gd name="T67" fmla="*/ 576 h 1583"/>
              <a:gd name="T68" fmla="*/ 36 w 1832"/>
              <a:gd name="T69" fmla="*/ 446 h 1583"/>
              <a:gd name="T70" fmla="*/ 86 w 1832"/>
              <a:gd name="T71" fmla="*/ 304 h 1583"/>
              <a:gd name="T72" fmla="*/ 155 w 1832"/>
              <a:gd name="T73" fmla="*/ 179 h 1583"/>
              <a:gd name="T74" fmla="*/ 250 w 1832"/>
              <a:gd name="T75" fmla="*/ 73 h 1583"/>
              <a:gd name="T76" fmla="*/ 363 w 1832"/>
              <a:gd name="T77" fmla="*/ 10 h 1583"/>
              <a:gd name="T78" fmla="*/ 476 w 1832"/>
              <a:gd name="T79" fmla="*/ 8 h 1583"/>
              <a:gd name="T80" fmla="*/ 586 w 1832"/>
              <a:gd name="T81" fmla="*/ 29 h 1583"/>
              <a:gd name="T82" fmla="*/ 695 w 1832"/>
              <a:gd name="T83" fmla="*/ 62 h 1583"/>
              <a:gd name="T84" fmla="*/ 807 w 1832"/>
              <a:gd name="T85" fmla="*/ 67 h 1583"/>
              <a:gd name="T86" fmla="*/ 916 w 1832"/>
              <a:gd name="T87" fmla="*/ 81 h 1583"/>
              <a:gd name="T88" fmla="*/ 1027 w 1832"/>
              <a:gd name="T89" fmla="*/ 96 h 1583"/>
              <a:gd name="T90" fmla="*/ 1137 w 1832"/>
              <a:gd name="T91" fmla="*/ 123 h 1583"/>
              <a:gd name="T92" fmla="*/ 1246 w 1832"/>
              <a:gd name="T93" fmla="*/ 144 h 1583"/>
              <a:gd name="T94" fmla="*/ 1358 w 1832"/>
              <a:gd name="T95" fmla="*/ 162 h 1583"/>
              <a:gd name="T96" fmla="*/ 1471 w 1832"/>
              <a:gd name="T97" fmla="*/ 165 h 1583"/>
              <a:gd name="T98" fmla="*/ 1588 w 1832"/>
              <a:gd name="T99" fmla="*/ 150 h 1583"/>
              <a:gd name="T100" fmla="*/ 1669 w 1832"/>
              <a:gd name="T101" fmla="*/ 129 h 1583"/>
              <a:gd name="T102" fmla="*/ 1709 w 1832"/>
              <a:gd name="T103" fmla="*/ 121 h 1583"/>
              <a:gd name="T104" fmla="*/ 1753 w 1832"/>
              <a:gd name="T105" fmla="*/ 112 h 1583"/>
              <a:gd name="T106" fmla="*/ 1798 w 1832"/>
              <a:gd name="T107" fmla="*/ 104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2" h="1583">
                <a:moveTo>
                  <a:pt x="1822" y="94"/>
                </a:moveTo>
                <a:lnTo>
                  <a:pt x="1828" y="129"/>
                </a:lnTo>
                <a:lnTo>
                  <a:pt x="1832" y="165"/>
                </a:lnTo>
                <a:lnTo>
                  <a:pt x="1832" y="202"/>
                </a:lnTo>
                <a:lnTo>
                  <a:pt x="1832" y="244"/>
                </a:lnTo>
                <a:lnTo>
                  <a:pt x="1828" y="284"/>
                </a:lnTo>
                <a:lnTo>
                  <a:pt x="1824" y="325"/>
                </a:lnTo>
                <a:lnTo>
                  <a:pt x="1819" y="359"/>
                </a:lnTo>
                <a:lnTo>
                  <a:pt x="1809" y="390"/>
                </a:lnTo>
                <a:lnTo>
                  <a:pt x="1788" y="455"/>
                </a:lnTo>
                <a:lnTo>
                  <a:pt x="1765" y="509"/>
                </a:lnTo>
                <a:lnTo>
                  <a:pt x="1738" y="567"/>
                </a:lnTo>
                <a:lnTo>
                  <a:pt x="1707" y="619"/>
                </a:lnTo>
                <a:lnTo>
                  <a:pt x="1675" y="667"/>
                </a:lnTo>
                <a:lnTo>
                  <a:pt x="1638" y="717"/>
                </a:lnTo>
                <a:lnTo>
                  <a:pt x="1600" y="759"/>
                </a:lnTo>
                <a:lnTo>
                  <a:pt x="1559" y="801"/>
                </a:lnTo>
                <a:lnTo>
                  <a:pt x="1517" y="836"/>
                </a:lnTo>
                <a:lnTo>
                  <a:pt x="1475" y="868"/>
                </a:lnTo>
                <a:lnTo>
                  <a:pt x="1429" y="895"/>
                </a:lnTo>
                <a:lnTo>
                  <a:pt x="1385" y="920"/>
                </a:lnTo>
                <a:lnTo>
                  <a:pt x="1339" y="939"/>
                </a:lnTo>
                <a:lnTo>
                  <a:pt x="1287" y="953"/>
                </a:lnTo>
                <a:lnTo>
                  <a:pt x="1239" y="961"/>
                </a:lnTo>
                <a:lnTo>
                  <a:pt x="1191" y="962"/>
                </a:lnTo>
                <a:lnTo>
                  <a:pt x="1177" y="955"/>
                </a:lnTo>
                <a:lnTo>
                  <a:pt x="1160" y="943"/>
                </a:lnTo>
                <a:lnTo>
                  <a:pt x="1146" y="922"/>
                </a:lnTo>
                <a:lnTo>
                  <a:pt x="1137" y="895"/>
                </a:lnTo>
                <a:lnTo>
                  <a:pt x="1121" y="955"/>
                </a:lnTo>
                <a:lnTo>
                  <a:pt x="1089" y="1009"/>
                </a:lnTo>
                <a:lnTo>
                  <a:pt x="1047" y="1057"/>
                </a:lnTo>
                <a:lnTo>
                  <a:pt x="993" y="1093"/>
                </a:lnTo>
                <a:lnTo>
                  <a:pt x="933" y="1120"/>
                </a:lnTo>
                <a:lnTo>
                  <a:pt x="879" y="1141"/>
                </a:lnTo>
                <a:lnTo>
                  <a:pt x="824" y="1143"/>
                </a:lnTo>
                <a:lnTo>
                  <a:pt x="776" y="1143"/>
                </a:lnTo>
                <a:lnTo>
                  <a:pt x="735" y="1143"/>
                </a:lnTo>
                <a:lnTo>
                  <a:pt x="687" y="1160"/>
                </a:lnTo>
                <a:lnTo>
                  <a:pt x="638" y="1189"/>
                </a:lnTo>
                <a:lnTo>
                  <a:pt x="588" y="1229"/>
                </a:lnTo>
                <a:lnTo>
                  <a:pt x="547" y="1268"/>
                </a:lnTo>
                <a:lnTo>
                  <a:pt x="503" y="1322"/>
                </a:lnTo>
                <a:lnTo>
                  <a:pt x="468" y="1368"/>
                </a:lnTo>
                <a:lnTo>
                  <a:pt x="445" y="1412"/>
                </a:lnTo>
                <a:lnTo>
                  <a:pt x="419" y="1454"/>
                </a:lnTo>
                <a:lnTo>
                  <a:pt x="374" y="1494"/>
                </a:lnTo>
                <a:lnTo>
                  <a:pt x="330" y="1533"/>
                </a:lnTo>
                <a:lnTo>
                  <a:pt x="275" y="1564"/>
                </a:lnTo>
                <a:lnTo>
                  <a:pt x="226" y="1581"/>
                </a:lnTo>
                <a:lnTo>
                  <a:pt x="171" y="1583"/>
                </a:lnTo>
                <a:lnTo>
                  <a:pt x="123" y="1573"/>
                </a:lnTo>
                <a:lnTo>
                  <a:pt x="86" y="1541"/>
                </a:lnTo>
                <a:lnTo>
                  <a:pt x="48" y="1487"/>
                </a:lnTo>
                <a:lnTo>
                  <a:pt x="25" y="1427"/>
                </a:lnTo>
                <a:lnTo>
                  <a:pt x="13" y="1352"/>
                </a:lnTo>
                <a:lnTo>
                  <a:pt x="6" y="1283"/>
                </a:lnTo>
                <a:lnTo>
                  <a:pt x="0" y="1206"/>
                </a:lnTo>
                <a:lnTo>
                  <a:pt x="6" y="1133"/>
                </a:lnTo>
                <a:lnTo>
                  <a:pt x="13" y="1066"/>
                </a:lnTo>
                <a:lnTo>
                  <a:pt x="17" y="1001"/>
                </a:lnTo>
                <a:lnTo>
                  <a:pt x="25" y="947"/>
                </a:lnTo>
                <a:lnTo>
                  <a:pt x="25" y="886"/>
                </a:lnTo>
                <a:lnTo>
                  <a:pt x="23" y="820"/>
                </a:lnTo>
                <a:lnTo>
                  <a:pt x="17" y="759"/>
                </a:lnTo>
                <a:lnTo>
                  <a:pt x="17" y="697"/>
                </a:lnTo>
                <a:lnTo>
                  <a:pt x="15" y="636"/>
                </a:lnTo>
                <a:lnTo>
                  <a:pt x="15" y="576"/>
                </a:lnTo>
                <a:lnTo>
                  <a:pt x="23" y="515"/>
                </a:lnTo>
                <a:lnTo>
                  <a:pt x="36" y="446"/>
                </a:lnTo>
                <a:lnTo>
                  <a:pt x="56" y="373"/>
                </a:lnTo>
                <a:lnTo>
                  <a:pt x="86" y="304"/>
                </a:lnTo>
                <a:lnTo>
                  <a:pt x="117" y="236"/>
                </a:lnTo>
                <a:lnTo>
                  <a:pt x="155" y="179"/>
                </a:lnTo>
                <a:lnTo>
                  <a:pt x="202" y="123"/>
                </a:lnTo>
                <a:lnTo>
                  <a:pt x="250" y="73"/>
                </a:lnTo>
                <a:lnTo>
                  <a:pt x="303" y="35"/>
                </a:lnTo>
                <a:lnTo>
                  <a:pt x="363" y="10"/>
                </a:lnTo>
                <a:lnTo>
                  <a:pt x="420" y="0"/>
                </a:lnTo>
                <a:lnTo>
                  <a:pt x="476" y="8"/>
                </a:lnTo>
                <a:lnTo>
                  <a:pt x="532" y="19"/>
                </a:lnTo>
                <a:lnTo>
                  <a:pt x="586" y="29"/>
                </a:lnTo>
                <a:lnTo>
                  <a:pt x="638" y="46"/>
                </a:lnTo>
                <a:lnTo>
                  <a:pt x="695" y="62"/>
                </a:lnTo>
                <a:lnTo>
                  <a:pt x="749" y="64"/>
                </a:lnTo>
                <a:lnTo>
                  <a:pt x="807" y="67"/>
                </a:lnTo>
                <a:lnTo>
                  <a:pt x="862" y="73"/>
                </a:lnTo>
                <a:lnTo>
                  <a:pt x="916" y="81"/>
                </a:lnTo>
                <a:lnTo>
                  <a:pt x="972" y="91"/>
                </a:lnTo>
                <a:lnTo>
                  <a:pt x="1027" y="96"/>
                </a:lnTo>
                <a:lnTo>
                  <a:pt x="1081" y="112"/>
                </a:lnTo>
                <a:lnTo>
                  <a:pt x="1137" y="123"/>
                </a:lnTo>
                <a:lnTo>
                  <a:pt x="1191" y="135"/>
                </a:lnTo>
                <a:lnTo>
                  <a:pt x="1246" y="144"/>
                </a:lnTo>
                <a:lnTo>
                  <a:pt x="1302" y="154"/>
                </a:lnTo>
                <a:lnTo>
                  <a:pt x="1358" y="162"/>
                </a:lnTo>
                <a:lnTo>
                  <a:pt x="1415" y="165"/>
                </a:lnTo>
                <a:lnTo>
                  <a:pt x="1471" y="165"/>
                </a:lnTo>
                <a:lnTo>
                  <a:pt x="1529" y="162"/>
                </a:lnTo>
                <a:lnTo>
                  <a:pt x="1588" y="150"/>
                </a:lnTo>
                <a:lnTo>
                  <a:pt x="1644" y="135"/>
                </a:lnTo>
                <a:lnTo>
                  <a:pt x="1669" y="129"/>
                </a:lnTo>
                <a:lnTo>
                  <a:pt x="1690" y="123"/>
                </a:lnTo>
                <a:lnTo>
                  <a:pt x="1709" y="121"/>
                </a:lnTo>
                <a:lnTo>
                  <a:pt x="1732" y="114"/>
                </a:lnTo>
                <a:lnTo>
                  <a:pt x="1753" y="112"/>
                </a:lnTo>
                <a:lnTo>
                  <a:pt x="1773" y="106"/>
                </a:lnTo>
                <a:lnTo>
                  <a:pt x="1798" y="104"/>
                </a:lnTo>
                <a:lnTo>
                  <a:pt x="1822" y="94"/>
                </a:lnTo>
              </a:path>
            </a:pathLst>
          </a:custGeom>
          <a:solidFill>
            <a:srgbClr val="809EC2"/>
          </a:solidFill>
          <a:ln w="12700">
            <a:solidFill>
              <a:srgbClr val="004080"/>
            </a:solidFill>
            <a:prstDash val="solid"/>
            <a:round/>
            <a:headEnd/>
            <a:tailEnd/>
          </a:ln>
        </p:spPr>
        <p:txBody>
          <a:bodyPr/>
          <a:lstStyle/>
          <a:p>
            <a:endParaRPr lang="en-US"/>
          </a:p>
        </p:txBody>
      </p:sp>
      <p:sp>
        <p:nvSpPr>
          <p:cNvPr id="5134" name="Rectangle 14"/>
          <p:cNvSpPr>
            <a:spLocks noChangeArrowheads="1"/>
          </p:cNvSpPr>
          <p:nvPr/>
        </p:nvSpPr>
        <p:spPr bwMode="auto">
          <a:xfrm>
            <a:off x="2199514" y="2362200"/>
            <a:ext cx="814325" cy="615553"/>
          </a:xfrm>
          <a:prstGeom prst="rect">
            <a:avLst/>
          </a:prstGeom>
          <a:noFill/>
          <a:ln>
            <a:noFill/>
          </a:ln>
          <a:extLst>
            <a:ext uri="{909E8E84-426E-40DD-AFC4-6F175D3DCCD1}">
              <a14:hiddenFill xmlns:a14="http://schemas.microsoft.com/office/drawing/2010/main">
                <a:solidFill>
                  <a:srgbClr val="809EC2"/>
                </a:solidFill>
              </a14:hiddenFill>
            </a:ext>
            <a:ext uri="{91240B29-F687-4F45-9708-019B960494DF}">
              <a14:hiddenLine xmlns:a14="http://schemas.microsoft.com/office/drawing/2010/main" w="9525">
                <a:solidFill>
                  <a:srgbClr val="CC0066"/>
                </a:solidFill>
                <a:miter lim="800000"/>
                <a:headEnd/>
                <a:tailEnd/>
              </a14:hiddenLine>
            </a:ext>
          </a:extLst>
        </p:spPr>
        <p:txBody>
          <a:bodyPr wrap="none" lIns="0" tIns="0" rIns="0" bIns="0">
            <a:spAutoFit/>
          </a:bodyPr>
          <a:lstStyle/>
          <a:p>
            <a:pPr algn="ctr"/>
            <a:r>
              <a:rPr lang="en-GB" sz="2000" b="1" dirty="0">
                <a:solidFill>
                  <a:schemeClr val="bg1"/>
                </a:solidFill>
                <a:latin typeface="Times New Roman" pitchFamily="18" charset="0"/>
              </a:rPr>
              <a:t>LIVER
</a:t>
            </a:r>
            <a:endParaRPr lang="en-US" sz="2000" b="1" dirty="0">
              <a:solidFill>
                <a:schemeClr val="bg1"/>
              </a:solidFill>
              <a:latin typeface="Times New Roman" pitchFamily="18" charset="0"/>
            </a:endParaRPr>
          </a:p>
        </p:txBody>
      </p:sp>
      <p:sp>
        <p:nvSpPr>
          <p:cNvPr id="5135" name="Freeform 15"/>
          <p:cNvSpPr>
            <a:spLocks/>
          </p:cNvSpPr>
          <p:nvPr/>
        </p:nvSpPr>
        <p:spPr bwMode="auto">
          <a:xfrm>
            <a:off x="6019800" y="2286000"/>
            <a:ext cx="2819400" cy="1600200"/>
          </a:xfrm>
          <a:custGeom>
            <a:avLst/>
            <a:gdLst>
              <a:gd name="T0" fmla="*/ 1258 w 2391"/>
              <a:gd name="T1" fmla="*/ 158 h 1356"/>
              <a:gd name="T2" fmla="*/ 1368 w 2391"/>
              <a:gd name="T3" fmla="*/ 198 h 1356"/>
              <a:gd name="T4" fmla="*/ 1452 w 2391"/>
              <a:gd name="T5" fmla="*/ 217 h 1356"/>
              <a:gd name="T6" fmla="*/ 1493 w 2391"/>
              <a:gd name="T7" fmla="*/ 150 h 1356"/>
              <a:gd name="T8" fmla="*/ 1579 w 2391"/>
              <a:gd name="T9" fmla="*/ 83 h 1356"/>
              <a:gd name="T10" fmla="*/ 1685 w 2391"/>
              <a:gd name="T11" fmla="*/ 27 h 1356"/>
              <a:gd name="T12" fmla="*/ 1825 w 2391"/>
              <a:gd name="T13" fmla="*/ 6 h 1356"/>
              <a:gd name="T14" fmla="*/ 1950 w 2391"/>
              <a:gd name="T15" fmla="*/ 0 h 1356"/>
              <a:gd name="T16" fmla="*/ 2057 w 2391"/>
              <a:gd name="T17" fmla="*/ 10 h 1356"/>
              <a:gd name="T18" fmla="*/ 2159 w 2391"/>
              <a:gd name="T19" fmla="*/ 31 h 1356"/>
              <a:gd name="T20" fmla="*/ 2276 w 2391"/>
              <a:gd name="T21" fmla="*/ 75 h 1356"/>
              <a:gd name="T22" fmla="*/ 2374 w 2391"/>
              <a:gd name="T23" fmla="*/ 158 h 1356"/>
              <a:gd name="T24" fmla="*/ 2386 w 2391"/>
              <a:gd name="T25" fmla="*/ 242 h 1356"/>
              <a:gd name="T26" fmla="*/ 2391 w 2391"/>
              <a:gd name="T27" fmla="*/ 361 h 1356"/>
              <a:gd name="T28" fmla="*/ 2374 w 2391"/>
              <a:gd name="T29" fmla="*/ 494 h 1356"/>
              <a:gd name="T30" fmla="*/ 2341 w 2391"/>
              <a:gd name="T31" fmla="*/ 620 h 1356"/>
              <a:gd name="T32" fmla="*/ 2267 w 2391"/>
              <a:gd name="T33" fmla="*/ 722 h 1356"/>
              <a:gd name="T34" fmla="*/ 2171 w 2391"/>
              <a:gd name="T35" fmla="*/ 807 h 1356"/>
              <a:gd name="T36" fmla="*/ 2069 w 2391"/>
              <a:gd name="T37" fmla="*/ 878 h 1356"/>
              <a:gd name="T38" fmla="*/ 1971 w 2391"/>
              <a:gd name="T39" fmla="*/ 964 h 1356"/>
              <a:gd name="T40" fmla="*/ 1896 w 2391"/>
              <a:gd name="T41" fmla="*/ 1056 h 1356"/>
              <a:gd name="T42" fmla="*/ 1827 w 2391"/>
              <a:gd name="T43" fmla="*/ 1124 h 1356"/>
              <a:gd name="T44" fmla="*/ 1706 w 2391"/>
              <a:gd name="T45" fmla="*/ 1174 h 1356"/>
              <a:gd name="T46" fmla="*/ 1579 w 2391"/>
              <a:gd name="T47" fmla="*/ 1223 h 1356"/>
              <a:gd name="T48" fmla="*/ 1452 w 2391"/>
              <a:gd name="T49" fmla="*/ 1273 h 1356"/>
              <a:gd name="T50" fmla="*/ 1333 w 2391"/>
              <a:gd name="T51" fmla="*/ 1304 h 1356"/>
              <a:gd name="T52" fmla="*/ 1216 w 2391"/>
              <a:gd name="T53" fmla="*/ 1318 h 1356"/>
              <a:gd name="T54" fmla="*/ 1108 w 2391"/>
              <a:gd name="T55" fmla="*/ 1325 h 1356"/>
              <a:gd name="T56" fmla="*/ 993 w 2391"/>
              <a:gd name="T57" fmla="*/ 1314 h 1356"/>
              <a:gd name="T58" fmla="*/ 884 w 2391"/>
              <a:gd name="T59" fmla="*/ 1283 h 1356"/>
              <a:gd name="T60" fmla="*/ 765 w 2391"/>
              <a:gd name="T61" fmla="*/ 1245 h 1356"/>
              <a:gd name="T62" fmla="*/ 661 w 2391"/>
              <a:gd name="T63" fmla="*/ 1197 h 1356"/>
              <a:gd name="T64" fmla="*/ 567 w 2391"/>
              <a:gd name="T65" fmla="*/ 1145 h 1356"/>
              <a:gd name="T66" fmla="*/ 461 w 2391"/>
              <a:gd name="T67" fmla="*/ 1091 h 1356"/>
              <a:gd name="T68" fmla="*/ 344 w 2391"/>
              <a:gd name="T69" fmla="*/ 1043 h 1356"/>
              <a:gd name="T70" fmla="*/ 225 w 2391"/>
              <a:gd name="T71" fmla="*/ 1072 h 1356"/>
              <a:gd name="T72" fmla="*/ 189 w 2391"/>
              <a:gd name="T73" fmla="*/ 1189 h 1356"/>
              <a:gd name="T74" fmla="*/ 0 w 2391"/>
              <a:gd name="T75" fmla="*/ 1156 h 1356"/>
              <a:gd name="T76" fmla="*/ 21 w 2391"/>
              <a:gd name="T77" fmla="*/ 1010 h 1356"/>
              <a:gd name="T78" fmla="*/ 71 w 2391"/>
              <a:gd name="T79" fmla="*/ 905 h 1356"/>
              <a:gd name="T80" fmla="*/ 156 w 2391"/>
              <a:gd name="T81" fmla="*/ 845 h 1356"/>
              <a:gd name="T82" fmla="*/ 277 w 2391"/>
              <a:gd name="T83" fmla="*/ 851 h 1356"/>
              <a:gd name="T84" fmla="*/ 417 w 2391"/>
              <a:gd name="T85" fmla="*/ 878 h 1356"/>
              <a:gd name="T86" fmla="*/ 561 w 2391"/>
              <a:gd name="T87" fmla="*/ 897 h 1356"/>
              <a:gd name="T88" fmla="*/ 719 w 2391"/>
              <a:gd name="T89" fmla="*/ 880 h 1356"/>
              <a:gd name="T90" fmla="*/ 874 w 2391"/>
              <a:gd name="T91" fmla="*/ 826 h 1356"/>
              <a:gd name="T92" fmla="*/ 1032 w 2391"/>
              <a:gd name="T93" fmla="*/ 741 h 1356"/>
              <a:gd name="T94" fmla="*/ 1149 w 2391"/>
              <a:gd name="T95" fmla="*/ 653 h 1356"/>
              <a:gd name="T96" fmla="*/ 1229 w 2391"/>
              <a:gd name="T97" fmla="*/ 569 h 1356"/>
              <a:gd name="T98" fmla="*/ 1289 w 2391"/>
              <a:gd name="T99" fmla="*/ 486 h 1356"/>
              <a:gd name="T100" fmla="*/ 1322 w 2391"/>
              <a:gd name="T101" fmla="*/ 392 h 1356"/>
              <a:gd name="T102" fmla="*/ 1233 w 2391"/>
              <a:gd name="T103" fmla="*/ 275 h 1356"/>
              <a:gd name="T104" fmla="*/ 1097 w 2391"/>
              <a:gd name="T105" fmla="*/ 163 h 1356"/>
              <a:gd name="T106" fmla="*/ 961 w 2391"/>
              <a:gd name="T107" fmla="*/ 33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91" h="1356">
                <a:moveTo>
                  <a:pt x="1041" y="0"/>
                </a:moveTo>
                <a:lnTo>
                  <a:pt x="1195" y="117"/>
                </a:lnTo>
                <a:lnTo>
                  <a:pt x="1214" y="133"/>
                </a:lnTo>
                <a:lnTo>
                  <a:pt x="1239" y="144"/>
                </a:lnTo>
                <a:lnTo>
                  <a:pt x="1258" y="158"/>
                </a:lnTo>
                <a:lnTo>
                  <a:pt x="1285" y="163"/>
                </a:lnTo>
                <a:lnTo>
                  <a:pt x="1306" y="175"/>
                </a:lnTo>
                <a:lnTo>
                  <a:pt x="1327" y="182"/>
                </a:lnTo>
                <a:lnTo>
                  <a:pt x="1352" y="188"/>
                </a:lnTo>
                <a:lnTo>
                  <a:pt x="1368" y="198"/>
                </a:lnTo>
                <a:lnTo>
                  <a:pt x="1393" y="207"/>
                </a:lnTo>
                <a:lnTo>
                  <a:pt x="1410" y="215"/>
                </a:lnTo>
                <a:lnTo>
                  <a:pt x="1429" y="223"/>
                </a:lnTo>
                <a:lnTo>
                  <a:pt x="1441" y="223"/>
                </a:lnTo>
                <a:lnTo>
                  <a:pt x="1452" y="217"/>
                </a:lnTo>
                <a:lnTo>
                  <a:pt x="1460" y="211"/>
                </a:lnTo>
                <a:lnTo>
                  <a:pt x="1466" y="200"/>
                </a:lnTo>
                <a:lnTo>
                  <a:pt x="1471" y="184"/>
                </a:lnTo>
                <a:lnTo>
                  <a:pt x="1483" y="169"/>
                </a:lnTo>
                <a:lnTo>
                  <a:pt x="1493" y="150"/>
                </a:lnTo>
                <a:lnTo>
                  <a:pt x="1510" y="133"/>
                </a:lnTo>
                <a:lnTo>
                  <a:pt x="1531" y="115"/>
                </a:lnTo>
                <a:lnTo>
                  <a:pt x="1543" y="106"/>
                </a:lnTo>
                <a:lnTo>
                  <a:pt x="1560" y="92"/>
                </a:lnTo>
                <a:lnTo>
                  <a:pt x="1579" y="83"/>
                </a:lnTo>
                <a:lnTo>
                  <a:pt x="1600" y="67"/>
                </a:lnTo>
                <a:lnTo>
                  <a:pt x="1621" y="58"/>
                </a:lnTo>
                <a:lnTo>
                  <a:pt x="1642" y="46"/>
                </a:lnTo>
                <a:lnTo>
                  <a:pt x="1665" y="40"/>
                </a:lnTo>
                <a:lnTo>
                  <a:pt x="1685" y="27"/>
                </a:lnTo>
                <a:lnTo>
                  <a:pt x="1713" y="25"/>
                </a:lnTo>
                <a:lnTo>
                  <a:pt x="1736" y="15"/>
                </a:lnTo>
                <a:lnTo>
                  <a:pt x="1767" y="13"/>
                </a:lnTo>
                <a:lnTo>
                  <a:pt x="1794" y="10"/>
                </a:lnTo>
                <a:lnTo>
                  <a:pt x="1825" y="6"/>
                </a:lnTo>
                <a:lnTo>
                  <a:pt x="1852" y="6"/>
                </a:lnTo>
                <a:lnTo>
                  <a:pt x="1875" y="0"/>
                </a:lnTo>
                <a:lnTo>
                  <a:pt x="1902" y="0"/>
                </a:lnTo>
                <a:lnTo>
                  <a:pt x="1925" y="0"/>
                </a:lnTo>
                <a:lnTo>
                  <a:pt x="1950" y="0"/>
                </a:lnTo>
                <a:lnTo>
                  <a:pt x="1971" y="0"/>
                </a:lnTo>
                <a:lnTo>
                  <a:pt x="1992" y="0"/>
                </a:lnTo>
                <a:lnTo>
                  <a:pt x="2011" y="0"/>
                </a:lnTo>
                <a:lnTo>
                  <a:pt x="2032" y="6"/>
                </a:lnTo>
                <a:lnTo>
                  <a:pt x="2057" y="10"/>
                </a:lnTo>
                <a:lnTo>
                  <a:pt x="2078" y="13"/>
                </a:lnTo>
                <a:lnTo>
                  <a:pt x="2099" y="15"/>
                </a:lnTo>
                <a:lnTo>
                  <a:pt x="2117" y="21"/>
                </a:lnTo>
                <a:lnTo>
                  <a:pt x="2138" y="27"/>
                </a:lnTo>
                <a:lnTo>
                  <a:pt x="2159" y="31"/>
                </a:lnTo>
                <a:lnTo>
                  <a:pt x="2180" y="40"/>
                </a:lnTo>
                <a:lnTo>
                  <a:pt x="2203" y="46"/>
                </a:lnTo>
                <a:lnTo>
                  <a:pt x="2219" y="52"/>
                </a:lnTo>
                <a:lnTo>
                  <a:pt x="2236" y="60"/>
                </a:lnTo>
                <a:lnTo>
                  <a:pt x="2276" y="75"/>
                </a:lnTo>
                <a:lnTo>
                  <a:pt x="2305" y="85"/>
                </a:lnTo>
                <a:lnTo>
                  <a:pt x="2334" y="106"/>
                </a:lnTo>
                <a:lnTo>
                  <a:pt x="2357" y="127"/>
                </a:lnTo>
                <a:lnTo>
                  <a:pt x="2372" y="142"/>
                </a:lnTo>
                <a:lnTo>
                  <a:pt x="2374" y="158"/>
                </a:lnTo>
                <a:lnTo>
                  <a:pt x="2380" y="169"/>
                </a:lnTo>
                <a:lnTo>
                  <a:pt x="2382" y="188"/>
                </a:lnTo>
                <a:lnTo>
                  <a:pt x="2386" y="204"/>
                </a:lnTo>
                <a:lnTo>
                  <a:pt x="2386" y="223"/>
                </a:lnTo>
                <a:lnTo>
                  <a:pt x="2386" y="242"/>
                </a:lnTo>
                <a:lnTo>
                  <a:pt x="2391" y="261"/>
                </a:lnTo>
                <a:lnTo>
                  <a:pt x="2391" y="284"/>
                </a:lnTo>
                <a:lnTo>
                  <a:pt x="2391" y="309"/>
                </a:lnTo>
                <a:lnTo>
                  <a:pt x="2391" y="334"/>
                </a:lnTo>
                <a:lnTo>
                  <a:pt x="2391" y="361"/>
                </a:lnTo>
                <a:lnTo>
                  <a:pt x="2391" y="392"/>
                </a:lnTo>
                <a:lnTo>
                  <a:pt x="2386" y="417"/>
                </a:lnTo>
                <a:lnTo>
                  <a:pt x="2382" y="444"/>
                </a:lnTo>
                <a:lnTo>
                  <a:pt x="2380" y="467"/>
                </a:lnTo>
                <a:lnTo>
                  <a:pt x="2374" y="494"/>
                </a:lnTo>
                <a:lnTo>
                  <a:pt x="2372" y="521"/>
                </a:lnTo>
                <a:lnTo>
                  <a:pt x="2365" y="545"/>
                </a:lnTo>
                <a:lnTo>
                  <a:pt x="2357" y="572"/>
                </a:lnTo>
                <a:lnTo>
                  <a:pt x="2347" y="593"/>
                </a:lnTo>
                <a:lnTo>
                  <a:pt x="2341" y="620"/>
                </a:lnTo>
                <a:lnTo>
                  <a:pt x="2334" y="643"/>
                </a:lnTo>
                <a:lnTo>
                  <a:pt x="2318" y="663"/>
                </a:lnTo>
                <a:lnTo>
                  <a:pt x="2303" y="688"/>
                </a:lnTo>
                <a:lnTo>
                  <a:pt x="2284" y="705"/>
                </a:lnTo>
                <a:lnTo>
                  <a:pt x="2267" y="722"/>
                </a:lnTo>
                <a:lnTo>
                  <a:pt x="2247" y="741"/>
                </a:lnTo>
                <a:lnTo>
                  <a:pt x="2226" y="761"/>
                </a:lnTo>
                <a:lnTo>
                  <a:pt x="2209" y="774"/>
                </a:lnTo>
                <a:lnTo>
                  <a:pt x="2190" y="793"/>
                </a:lnTo>
                <a:lnTo>
                  <a:pt x="2171" y="807"/>
                </a:lnTo>
                <a:lnTo>
                  <a:pt x="2149" y="822"/>
                </a:lnTo>
                <a:lnTo>
                  <a:pt x="2128" y="837"/>
                </a:lnTo>
                <a:lnTo>
                  <a:pt x="2111" y="851"/>
                </a:lnTo>
                <a:lnTo>
                  <a:pt x="2090" y="866"/>
                </a:lnTo>
                <a:lnTo>
                  <a:pt x="2069" y="878"/>
                </a:lnTo>
                <a:lnTo>
                  <a:pt x="2050" y="893"/>
                </a:lnTo>
                <a:lnTo>
                  <a:pt x="2032" y="905"/>
                </a:lnTo>
                <a:lnTo>
                  <a:pt x="2017" y="918"/>
                </a:lnTo>
                <a:lnTo>
                  <a:pt x="1992" y="939"/>
                </a:lnTo>
                <a:lnTo>
                  <a:pt x="1971" y="964"/>
                </a:lnTo>
                <a:lnTo>
                  <a:pt x="1950" y="991"/>
                </a:lnTo>
                <a:lnTo>
                  <a:pt x="1925" y="1012"/>
                </a:lnTo>
                <a:lnTo>
                  <a:pt x="1919" y="1028"/>
                </a:lnTo>
                <a:lnTo>
                  <a:pt x="1904" y="1043"/>
                </a:lnTo>
                <a:lnTo>
                  <a:pt x="1896" y="1056"/>
                </a:lnTo>
                <a:lnTo>
                  <a:pt x="1888" y="1070"/>
                </a:lnTo>
                <a:lnTo>
                  <a:pt x="1875" y="1081"/>
                </a:lnTo>
                <a:lnTo>
                  <a:pt x="1863" y="1097"/>
                </a:lnTo>
                <a:lnTo>
                  <a:pt x="1846" y="1108"/>
                </a:lnTo>
                <a:lnTo>
                  <a:pt x="1827" y="1124"/>
                </a:lnTo>
                <a:lnTo>
                  <a:pt x="1811" y="1137"/>
                </a:lnTo>
                <a:lnTo>
                  <a:pt x="1785" y="1145"/>
                </a:lnTo>
                <a:lnTo>
                  <a:pt x="1758" y="1156"/>
                </a:lnTo>
                <a:lnTo>
                  <a:pt x="1735" y="1164"/>
                </a:lnTo>
                <a:lnTo>
                  <a:pt x="1706" y="1174"/>
                </a:lnTo>
                <a:lnTo>
                  <a:pt x="1681" y="1187"/>
                </a:lnTo>
                <a:lnTo>
                  <a:pt x="1658" y="1195"/>
                </a:lnTo>
                <a:lnTo>
                  <a:pt x="1629" y="1206"/>
                </a:lnTo>
                <a:lnTo>
                  <a:pt x="1606" y="1216"/>
                </a:lnTo>
                <a:lnTo>
                  <a:pt x="1579" y="1223"/>
                </a:lnTo>
                <a:lnTo>
                  <a:pt x="1558" y="1231"/>
                </a:lnTo>
                <a:lnTo>
                  <a:pt x="1531" y="1245"/>
                </a:lnTo>
                <a:lnTo>
                  <a:pt x="1504" y="1256"/>
                </a:lnTo>
                <a:lnTo>
                  <a:pt x="1481" y="1264"/>
                </a:lnTo>
                <a:lnTo>
                  <a:pt x="1452" y="1273"/>
                </a:lnTo>
                <a:lnTo>
                  <a:pt x="1431" y="1283"/>
                </a:lnTo>
                <a:lnTo>
                  <a:pt x="1404" y="1287"/>
                </a:lnTo>
                <a:lnTo>
                  <a:pt x="1383" y="1293"/>
                </a:lnTo>
                <a:lnTo>
                  <a:pt x="1362" y="1298"/>
                </a:lnTo>
                <a:lnTo>
                  <a:pt x="1333" y="1304"/>
                </a:lnTo>
                <a:lnTo>
                  <a:pt x="1312" y="1308"/>
                </a:lnTo>
                <a:lnTo>
                  <a:pt x="1289" y="1312"/>
                </a:lnTo>
                <a:lnTo>
                  <a:pt x="1264" y="1314"/>
                </a:lnTo>
                <a:lnTo>
                  <a:pt x="1243" y="1314"/>
                </a:lnTo>
                <a:lnTo>
                  <a:pt x="1216" y="1318"/>
                </a:lnTo>
                <a:lnTo>
                  <a:pt x="1195" y="1323"/>
                </a:lnTo>
                <a:lnTo>
                  <a:pt x="1176" y="1325"/>
                </a:lnTo>
                <a:lnTo>
                  <a:pt x="1151" y="1325"/>
                </a:lnTo>
                <a:lnTo>
                  <a:pt x="1130" y="1325"/>
                </a:lnTo>
                <a:lnTo>
                  <a:pt x="1108" y="1325"/>
                </a:lnTo>
                <a:lnTo>
                  <a:pt x="1087" y="1325"/>
                </a:lnTo>
                <a:lnTo>
                  <a:pt x="1060" y="1325"/>
                </a:lnTo>
                <a:lnTo>
                  <a:pt x="1041" y="1323"/>
                </a:lnTo>
                <a:lnTo>
                  <a:pt x="1020" y="1318"/>
                </a:lnTo>
                <a:lnTo>
                  <a:pt x="993" y="1314"/>
                </a:lnTo>
                <a:lnTo>
                  <a:pt x="972" y="1308"/>
                </a:lnTo>
                <a:lnTo>
                  <a:pt x="951" y="1298"/>
                </a:lnTo>
                <a:lnTo>
                  <a:pt x="924" y="1293"/>
                </a:lnTo>
                <a:lnTo>
                  <a:pt x="903" y="1289"/>
                </a:lnTo>
                <a:lnTo>
                  <a:pt x="884" y="1283"/>
                </a:lnTo>
                <a:lnTo>
                  <a:pt x="855" y="1273"/>
                </a:lnTo>
                <a:lnTo>
                  <a:pt x="834" y="1268"/>
                </a:lnTo>
                <a:lnTo>
                  <a:pt x="813" y="1258"/>
                </a:lnTo>
                <a:lnTo>
                  <a:pt x="786" y="1254"/>
                </a:lnTo>
                <a:lnTo>
                  <a:pt x="765" y="1245"/>
                </a:lnTo>
                <a:lnTo>
                  <a:pt x="744" y="1231"/>
                </a:lnTo>
                <a:lnTo>
                  <a:pt x="724" y="1225"/>
                </a:lnTo>
                <a:lnTo>
                  <a:pt x="701" y="1222"/>
                </a:lnTo>
                <a:lnTo>
                  <a:pt x="680" y="1208"/>
                </a:lnTo>
                <a:lnTo>
                  <a:pt x="661" y="1197"/>
                </a:lnTo>
                <a:lnTo>
                  <a:pt x="646" y="1189"/>
                </a:lnTo>
                <a:lnTo>
                  <a:pt x="623" y="1179"/>
                </a:lnTo>
                <a:lnTo>
                  <a:pt x="607" y="1168"/>
                </a:lnTo>
                <a:lnTo>
                  <a:pt x="588" y="1156"/>
                </a:lnTo>
                <a:lnTo>
                  <a:pt x="567" y="1145"/>
                </a:lnTo>
                <a:lnTo>
                  <a:pt x="552" y="1137"/>
                </a:lnTo>
                <a:lnTo>
                  <a:pt x="530" y="1127"/>
                </a:lnTo>
                <a:lnTo>
                  <a:pt x="509" y="1116"/>
                </a:lnTo>
                <a:lnTo>
                  <a:pt x="482" y="1101"/>
                </a:lnTo>
                <a:lnTo>
                  <a:pt x="461" y="1091"/>
                </a:lnTo>
                <a:lnTo>
                  <a:pt x="440" y="1079"/>
                </a:lnTo>
                <a:lnTo>
                  <a:pt x="417" y="1072"/>
                </a:lnTo>
                <a:lnTo>
                  <a:pt x="394" y="1062"/>
                </a:lnTo>
                <a:lnTo>
                  <a:pt x="377" y="1054"/>
                </a:lnTo>
                <a:lnTo>
                  <a:pt x="344" y="1043"/>
                </a:lnTo>
                <a:lnTo>
                  <a:pt x="317" y="1037"/>
                </a:lnTo>
                <a:lnTo>
                  <a:pt x="292" y="1029"/>
                </a:lnTo>
                <a:lnTo>
                  <a:pt x="265" y="1039"/>
                </a:lnTo>
                <a:lnTo>
                  <a:pt x="240" y="1054"/>
                </a:lnTo>
                <a:lnTo>
                  <a:pt x="225" y="1072"/>
                </a:lnTo>
                <a:lnTo>
                  <a:pt x="210" y="1097"/>
                </a:lnTo>
                <a:lnTo>
                  <a:pt x="198" y="1124"/>
                </a:lnTo>
                <a:lnTo>
                  <a:pt x="189" y="1145"/>
                </a:lnTo>
                <a:lnTo>
                  <a:pt x="189" y="1168"/>
                </a:lnTo>
                <a:lnTo>
                  <a:pt x="189" y="1189"/>
                </a:lnTo>
                <a:lnTo>
                  <a:pt x="189" y="1222"/>
                </a:lnTo>
                <a:lnTo>
                  <a:pt x="189" y="1356"/>
                </a:lnTo>
                <a:lnTo>
                  <a:pt x="10" y="1352"/>
                </a:lnTo>
                <a:lnTo>
                  <a:pt x="0" y="1187"/>
                </a:lnTo>
                <a:lnTo>
                  <a:pt x="0" y="1156"/>
                </a:lnTo>
                <a:lnTo>
                  <a:pt x="0" y="1127"/>
                </a:lnTo>
                <a:lnTo>
                  <a:pt x="4" y="1097"/>
                </a:lnTo>
                <a:lnTo>
                  <a:pt x="10" y="1070"/>
                </a:lnTo>
                <a:lnTo>
                  <a:pt x="12" y="1039"/>
                </a:lnTo>
                <a:lnTo>
                  <a:pt x="21" y="1010"/>
                </a:lnTo>
                <a:lnTo>
                  <a:pt x="31" y="985"/>
                </a:lnTo>
                <a:lnTo>
                  <a:pt x="43" y="962"/>
                </a:lnTo>
                <a:lnTo>
                  <a:pt x="52" y="939"/>
                </a:lnTo>
                <a:lnTo>
                  <a:pt x="62" y="922"/>
                </a:lnTo>
                <a:lnTo>
                  <a:pt x="71" y="905"/>
                </a:lnTo>
                <a:lnTo>
                  <a:pt x="87" y="889"/>
                </a:lnTo>
                <a:lnTo>
                  <a:pt x="98" y="872"/>
                </a:lnTo>
                <a:lnTo>
                  <a:pt x="116" y="862"/>
                </a:lnTo>
                <a:lnTo>
                  <a:pt x="131" y="851"/>
                </a:lnTo>
                <a:lnTo>
                  <a:pt x="156" y="845"/>
                </a:lnTo>
                <a:lnTo>
                  <a:pt x="181" y="839"/>
                </a:lnTo>
                <a:lnTo>
                  <a:pt x="202" y="837"/>
                </a:lnTo>
                <a:lnTo>
                  <a:pt x="229" y="839"/>
                </a:lnTo>
                <a:lnTo>
                  <a:pt x="254" y="845"/>
                </a:lnTo>
                <a:lnTo>
                  <a:pt x="277" y="851"/>
                </a:lnTo>
                <a:lnTo>
                  <a:pt x="306" y="855"/>
                </a:lnTo>
                <a:lnTo>
                  <a:pt x="334" y="862"/>
                </a:lnTo>
                <a:lnTo>
                  <a:pt x="363" y="866"/>
                </a:lnTo>
                <a:lnTo>
                  <a:pt x="386" y="870"/>
                </a:lnTo>
                <a:lnTo>
                  <a:pt x="417" y="878"/>
                </a:lnTo>
                <a:lnTo>
                  <a:pt x="442" y="880"/>
                </a:lnTo>
                <a:lnTo>
                  <a:pt x="473" y="889"/>
                </a:lnTo>
                <a:lnTo>
                  <a:pt x="503" y="893"/>
                </a:lnTo>
                <a:lnTo>
                  <a:pt x="532" y="895"/>
                </a:lnTo>
                <a:lnTo>
                  <a:pt x="561" y="897"/>
                </a:lnTo>
                <a:lnTo>
                  <a:pt x="592" y="897"/>
                </a:lnTo>
                <a:lnTo>
                  <a:pt x="623" y="895"/>
                </a:lnTo>
                <a:lnTo>
                  <a:pt x="655" y="893"/>
                </a:lnTo>
                <a:lnTo>
                  <a:pt x="686" y="885"/>
                </a:lnTo>
                <a:lnTo>
                  <a:pt x="719" y="880"/>
                </a:lnTo>
                <a:lnTo>
                  <a:pt x="749" y="870"/>
                </a:lnTo>
                <a:lnTo>
                  <a:pt x="778" y="862"/>
                </a:lnTo>
                <a:lnTo>
                  <a:pt x="813" y="851"/>
                </a:lnTo>
                <a:lnTo>
                  <a:pt x="843" y="839"/>
                </a:lnTo>
                <a:lnTo>
                  <a:pt x="874" y="826"/>
                </a:lnTo>
                <a:lnTo>
                  <a:pt x="907" y="811"/>
                </a:lnTo>
                <a:lnTo>
                  <a:pt x="936" y="793"/>
                </a:lnTo>
                <a:lnTo>
                  <a:pt x="972" y="778"/>
                </a:lnTo>
                <a:lnTo>
                  <a:pt x="1003" y="761"/>
                </a:lnTo>
                <a:lnTo>
                  <a:pt x="1032" y="741"/>
                </a:lnTo>
                <a:lnTo>
                  <a:pt x="1060" y="722"/>
                </a:lnTo>
                <a:lnTo>
                  <a:pt x="1082" y="705"/>
                </a:lnTo>
                <a:lnTo>
                  <a:pt x="1108" y="688"/>
                </a:lnTo>
                <a:lnTo>
                  <a:pt x="1130" y="668"/>
                </a:lnTo>
                <a:lnTo>
                  <a:pt x="1149" y="653"/>
                </a:lnTo>
                <a:lnTo>
                  <a:pt x="1170" y="638"/>
                </a:lnTo>
                <a:lnTo>
                  <a:pt x="1187" y="620"/>
                </a:lnTo>
                <a:lnTo>
                  <a:pt x="1201" y="601"/>
                </a:lnTo>
                <a:lnTo>
                  <a:pt x="1216" y="588"/>
                </a:lnTo>
                <a:lnTo>
                  <a:pt x="1229" y="569"/>
                </a:lnTo>
                <a:lnTo>
                  <a:pt x="1247" y="553"/>
                </a:lnTo>
                <a:lnTo>
                  <a:pt x="1256" y="534"/>
                </a:lnTo>
                <a:lnTo>
                  <a:pt x="1268" y="517"/>
                </a:lnTo>
                <a:lnTo>
                  <a:pt x="1283" y="501"/>
                </a:lnTo>
                <a:lnTo>
                  <a:pt x="1289" y="486"/>
                </a:lnTo>
                <a:lnTo>
                  <a:pt x="1299" y="467"/>
                </a:lnTo>
                <a:lnTo>
                  <a:pt x="1304" y="453"/>
                </a:lnTo>
                <a:lnTo>
                  <a:pt x="1312" y="442"/>
                </a:lnTo>
                <a:lnTo>
                  <a:pt x="1322" y="413"/>
                </a:lnTo>
                <a:lnTo>
                  <a:pt x="1322" y="392"/>
                </a:lnTo>
                <a:lnTo>
                  <a:pt x="1322" y="375"/>
                </a:lnTo>
                <a:lnTo>
                  <a:pt x="1312" y="348"/>
                </a:lnTo>
                <a:lnTo>
                  <a:pt x="1289" y="319"/>
                </a:lnTo>
                <a:lnTo>
                  <a:pt x="1264" y="300"/>
                </a:lnTo>
                <a:lnTo>
                  <a:pt x="1233" y="275"/>
                </a:lnTo>
                <a:lnTo>
                  <a:pt x="1205" y="248"/>
                </a:lnTo>
                <a:lnTo>
                  <a:pt x="1180" y="227"/>
                </a:lnTo>
                <a:lnTo>
                  <a:pt x="1149" y="204"/>
                </a:lnTo>
                <a:lnTo>
                  <a:pt x="1122" y="182"/>
                </a:lnTo>
                <a:lnTo>
                  <a:pt x="1097" y="163"/>
                </a:lnTo>
                <a:lnTo>
                  <a:pt x="1070" y="148"/>
                </a:lnTo>
                <a:lnTo>
                  <a:pt x="1051" y="131"/>
                </a:lnTo>
                <a:lnTo>
                  <a:pt x="1032" y="115"/>
                </a:lnTo>
                <a:lnTo>
                  <a:pt x="1014" y="100"/>
                </a:lnTo>
                <a:lnTo>
                  <a:pt x="961" y="33"/>
                </a:lnTo>
                <a:lnTo>
                  <a:pt x="1041" y="0"/>
                </a:lnTo>
              </a:path>
            </a:pathLst>
          </a:custGeom>
          <a:solidFill>
            <a:srgbClr val="809EC2"/>
          </a:solidFill>
          <a:ln w="12700">
            <a:solidFill>
              <a:srgbClr val="004080"/>
            </a:solidFill>
            <a:prstDash val="solid"/>
            <a:round/>
            <a:headEnd/>
            <a:tailEnd/>
          </a:ln>
        </p:spPr>
        <p:txBody>
          <a:bodyPr/>
          <a:lstStyle/>
          <a:p>
            <a:endParaRPr lang="en-US"/>
          </a:p>
        </p:txBody>
      </p:sp>
      <p:sp>
        <p:nvSpPr>
          <p:cNvPr id="5136" name="Rectangle 16"/>
          <p:cNvSpPr>
            <a:spLocks noChangeArrowheads="1"/>
          </p:cNvSpPr>
          <p:nvPr/>
        </p:nvSpPr>
        <p:spPr bwMode="auto">
          <a:xfrm>
            <a:off x="6858000" y="4038600"/>
            <a:ext cx="1371600" cy="837152"/>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nSpc>
                <a:spcPct val="85000"/>
              </a:lnSpc>
            </a:pPr>
            <a:r>
              <a:rPr lang="en-GB" sz="1600" b="1" i="1" dirty="0">
                <a:latin typeface="Verdana" pitchFamily="34" charset="0"/>
              </a:rPr>
              <a:t>Emptying the stomach
</a:t>
            </a:r>
            <a:endParaRPr lang="en-US" sz="1600" b="1" i="1" dirty="0">
              <a:latin typeface="Verdana" pitchFamily="34" charset="0"/>
            </a:endParaRPr>
          </a:p>
        </p:txBody>
      </p:sp>
      <p:sp>
        <p:nvSpPr>
          <p:cNvPr id="5137" name="Rectangle 17"/>
          <p:cNvSpPr>
            <a:spLocks noChangeArrowheads="1"/>
          </p:cNvSpPr>
          <p:nvPr/>
        </p:nvSpPr>
        <p:spPr bwMode="auto">
          <a:xfrm>
            <a:off x="2717800" y="5289550"/>
            <a:ext cx="1130300" cy="430887"/>
          </a:xfrm>
          <a:prstGeom prst="rect">
            <a:avLst/>
          </a:prstGeom>
          <a:noFill/>
          <a:ln>
            <a:noFill/>
          </a:ln>
          <a:extLst>
            <a:ext uri="{909E8E84-426E-40DD-AFC4-6F175D3DCCD1}">
              <a14:hiddenFill xmlns:a14="http://schemas.microsoft.com/office/drawing/2010/main">
                <a:solidFill>
                  <a:srgbClr val="993366"/>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0" tIns="0" rIns="0" bIns="0">
            <a:spAutoFit/>
          </a:bodyPr>
          <a:lstStyle/>
          <a:p>
            <a:pPr algn="ctr"/>
            <a:r>
              <a:rPr lang="en-GB" sz="1400" b="1" dirty="0">
                <a:solidFill>
                  <a:srgbClr val="FF0066"/>
                </a:solidFill>
                <a:latin typeface="Verdana" pitchFamily="34" charset="0"/>
              </a:rPr>
              <a:t>INSULIN
</a:t>
            </a:r>
            <a:endParaRPr lang="en-US" sz="1400" b="1" dirty="0">
              <a:solidFill>
                <a:srgbClr val="004080"/>
              </a:solidFill>
              <a:latin typeface="Verdana" pitchFamily="34" charset="0"/>
            </a:endParaRPr>
          </a:p>
        </p:txBody>
      </p:sp>
      <p:sp>
        <p:nvSpPr>
          <p:cNvPr id="5138" name="Line 18"/>
          <p:cNvSpPr>
            <a:spLocks noChangeShapeType="1"/>
          </p:cNvSpPr>
          <p:nvPr/>
        </p:nvSpPr>
        <p:spPr bwMode="auto">
          <a:xfrm flipH="1" flipV="1">
            <a:off x="3200400" y="4800600"/>
            <a:ext cx="7938" cy="455613"/>
          </a:xfrm>
          <a:prstGeom prst="line">
            <a:avLst/>
          </a:prstGeom>
          <a:noFill/>
          <a:ln w="19050">
            <a:solidFill>
              <a:srgbClr val="FF3300"/>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9" name="Line 19"/>
          <p:cNvSpPr>
            <a:spLocks noChangeShapeType="1"/>
          </p:cNvSpPr>
          <p:nvPr/>
        </p:nvSpPr>
        <p:spPr bwMode="auto">
          <a:xfrm rot="5400000" flipV="1">
            <a:off x="3962400" y="5105400"/>
            <a:ext cx="0" cy="609600"/>
          </a:xfrm>
          <a:prstGeom prst="line">
            <a:avLst/>
          </a:prstGeom>
          <a:noFill/>
          <a:ln w="19050">
            <a:solidFill>
              <a:srgbClr val="FF3300"/>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76" name="Freeform 156"/>
          <p:cNvSpPr>
            <a:spLocks/>
          </p:cNvSpPr>
          <p:nvPr/>
        </p:nvSpPr>
        <p:spPr bwMode="auto">
          <a:xfrm>
            <a:off x="5334000" y="990600"/>
            <a:ext cx="668338" cy="569913"/>
          </a:xfrm>
          <a:custGeom>
            <a:avLst/>
            <a:gdLst>
              <a:gd name="T0" fmla="*/ 0 w 334"/>
              <a:gd name="T1" fmla="*/ 105 h 187"/>
              <a:gd name="T2" fmla="*/ 42 w 334"/>
              <a:gd name="T3" fmla="*/ 129 h 187"/>
              <a:gd name="T4" fmla="*/ 73 w 334"/>
              <a:gd name="T5" fmla="*/ 161 h 187"/>
              <a:gd name="T6" fmla="*/ 149 w 334"/>
              <a:gd name="T7" fmla="*/ 186 h 187"/>
              <a:gd name="T8" fmla="*/ 201 w 334"/>
              <a:gd name="T9" fmla="*/ 177 h 187"/>
              <a:gd name="T10" fmla="*/ 270 w 334"/>
              <a:gd name="T11" fmla="*/ 153 h 187"/>
              <a:gd name="T12" fmla="*/ 304 w 334"/>
              <a:gd name="T13" fmla="*/ 129 h 187"/>
              <a:gd name="T14" fmla="*/ 329 w 334"/>
              <a:gd name="T15" fmla="*/ 81 h 187"/>
              <a:gd name="T16" fmla="*/ 333 w 334"/>
              <a:gd name="T17" fmla="*/ 43 h 187"/>
              <a:gd name="T18" fmla="*/ 324 w 334"/>
              <a:gd name="T19" fmla="*/ 13 h 187"/>
              <a:gd name="T20" fmla="*/ 302 w 334"/>
              <a:gd name="T21" fmla="*/ 0 h 187"/>
              <a:gd name="T22" fmla="*/ 263 w 334"/>
              <a:gd name="T23" fmla="*/ 8 h 187"/>
              <a:gd name="T24" fmla="*/ 228 w 334"/>
              <a:gd name="T25" fmla="*/ 14 h 187"/>
              <a:gd name="T26" fmla="*/ 209 w 334"/>
              <a:gd name="T27" fmla="*/ 20 h 187"/>
              <a:gd name="T28" fmla="*/ 187 w 334"/>
              <a:gd name="T29" fmla="*/ 16 h 187"/>
              <a:gd name="T30" fmla="*/ 171 w 334"/>
              <a:gd name="T31" fmla="*/ 30 h 187"/>
              <a:gd name="T32" fmla="*/ 137 w 334"/>
              <a:gd name="T33" fmla="*/ 46 h 187"/>
              <a:gd name="T34" fmla="*/ 102 w 334"/>
              <a:gd name="T35" fmla="*/ 56 h 187"/>
              <a:gd name="T36" fmla="*/ 72 w 334"/>
              <a:gd name="T37" fmla="*/ 70 h 187"/>
              <a:gd name="T38" fmla="*/ 31 w 334"/>
              <a:gd name="T39" fmla="*/ 83 h 187"/>
              <a:gd name="T40" fmla="*/ 0 w 334"/>
              <a:gd name="T41" fmla="*/ 10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4" h="187">
                <a:moveTo>
                  <a:pt x="0" y="105"/>
                </a:moveTo>
                <a:lnTo>
                  <a:pt x="42" y="129"/>
                </a:lnTo>
                <a:lnTo>
                  <a:pt x="73" y="161"/>
                </a:lnTo>
                <a:lnTo>
                  <a:pt x="149" y="186"/>
                </a:lnTo>
                <a:lnTo>
                  <a:pt x="201" y="177"/>
                </a:lnTo>
                <a:lnTo>
                  <a:pt x="270" y="153"/>
                </a:lnTo>
                <a:lnTo>
                  <a:pt x="304" y="129"/>
                </a:lnTo>
                <a:lnTo>
                  <a:pt x="329" y="81"/>
                </a:lnTo>
                <a:lnTo>
                  <a:pt x="333" y="43"/>
                </a:lnTo>
                <a:lnTo>
                  <a:pt x="324" y="13"/>
                </a:lnTo>
                <a:lnTo>
                  <a:pt x="302" y="0"/>
                </a:lnTo>
                <a:lnTo>
                  <a:pt x="263" y="8"/>
                </a:lnTo>
                <a:lnTo>
                  <a:pt x="228" y="14"/>
                </a:lnTo>
                <a:lnTo>
                  <a:pt x="209" y="20"/>
                </a:lnTo>
                <a:lnTo>
                  <a:pt x="187" y="16"/>
                </a:lnTo>
                <a:lnTo>
                  <a:pt x="171" y="30"/>
                </a:lnTo>
                <a:lnTo>
                  <a:pt x="137" y="46"/>
                </a:lnTo>
                <a:lnTo>
                  <a:pt x="102" y="56"/>
                </a:lnTo>
                <a:lnTo>
                  <a:pt x="72" y="70"/>
                </a:lnTo>
                <a:lnTo>
                  <a:pt x="31" y="83"/>
                </a:lnTo>
                <a:lnTo>
                  <a:pt x="0" y="105"/>
                </a:lnTo>
              </a:path>
            </a:pathLst>
          </a:custGeom>
          <a:solidFill>
            <a:srgbClr val="809EC2"/>
          </a:solidFill>
          <a:ln w="9525" cap="rnd">
            <a:solidFill>
              <a:srgbClr val="004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0" name="Freeform 240"/>
          <p:cNvSpPr>
            <a:spLocks/>
          </p:cNvSpPr>
          <p:nvPr/>
        </p:nvSpPr>
        <p:spPr bwMode="auto">
          <a:xfrm>
            <a:off x="5029200" y="1295400"/>
            <a:ext cx="609600" cy="741363"/>
          </a:xfrm>
          <a:custGeom>
            <a:avLst/>
            <a:gdLst>
              <a:gd name="T0" fmla="*/ 179 w 275"/>
              <a:gd name="T1" fmla="*/ 398 h 417"/>
              <a:gd name="T2" fmla="*/ 157 w 275"/>
              <a:gd name="T3" fmla="*/ 347 h 417"/>
              <a:gd name="T4" fmla="*/ 128 w 275"/>
              <a:gd name="T5" fmla="*/ 280 h 417"/>
              <a:gd name="T6" fmla="*/ 98 w 275"/>
              <a:gd name="T7" fmla="*/ 218 h 417"/>
              <a:gd name="T8" fmla="*/ 79 w 275"/>
              <a:gd name="T9" fmla="*/ 176 h 417"/>
              <a:gd name="T10" fmla="*/ 71 w 275"/>
              <a:gd name="T11" fmla="*/ 158 h 417"/>
              <a:gd name="T12" fmla="*/ 62 w 275"/>
              <a:gd name="T13" fmla="*/ 130 h 417"/>
              <a:gd name="T14" fmla="*/ 62 w 275"/>
              <a:gd name="T15" fmla="*/ 109 h 417"/>
              <a:gd name="T16" fmla="*/ 65 w 275"/>
              <a:gd name="T17" fmla="*/ 94 h 417"/>
              <a:gd name="T18" fmla="*/ 67 w 275"/>
              <a:gd name="T19" fmla="*/ 85 h 417"/>
              <a:gd name="T20" fmla="*/ 68 w 275"/>
              <a:gd name="T21" fmla="*/ 81 h 417"/>
              <a:gd name="T22" fmla="*/ 53 w 275"/>
              <a:gd name="T23" fmla="*/ 77 h 417"/>
              <a:gd name="T24" fmla="*/ 23 w 275"/>
              <a:gd name="T25" fmla="*/ 65 h 417"/>
              <a:gd name="T26" fmla="*/ 2 w 275"/>
              <a:gd name="T27" fmla="*/ 48 h 417"/>
              <a:gd name="T28" fmla="*/ 0 w 275"/>
              <a:gd name="T29" fmla="*/ 41 h 417"/>
              <a:gd name="T30" fmla="*/ 23 w 275"/>
              <a:gd name="T31" fmla="*/ 11 h 417"/>
              <a:gd name="T32" fmla="*/ 47 w 275"/>
              <a:gd name="T33" fmla="*/ 1 h 417"/>
              <a:gd name="T34" fmla="*/ 71 w 275"/>
              <a:gd name="T35" fmla="*/ 3 h 417"/>
              <a:gd name="T36" fmla="*/ 97 w 275"/>
              <a:gd name="T37" fmla="*/ 10 h 417"/>
              <a:gd name="T38" fmla="*/ 126 w 275"/>
              <a:gd name="T39" fmla="*/ 15 h 417"/>
              <a:gd name="T40" fmla="*/ 142 w 275"/>
              <a:gd name="T41" fmla="*/ 12 h 417"/>
              <a:gd name="T42" fmla="*/ 156 w 275"/>
              <a:gd name="T43" fmla="*/ 10 h 417"/>
              <a:gd name="T44" fmla="*/ 183 w 275"/>
              <a:gd name="T45" fmla="*/ 10 h 417"/>
              <a:gd name="T46" fmla="*/ 212 w 275"/>
              <a:gd name="T47" fmla="*/ 11 h 417"/>
              <a:gd name="T48" fmla="*/ 232 w 275"/>
              <a:gd name="T49" fmla="*/ 15 h 417"/>
              <a:gd name="T50" fmla="*/ 244 w 275"/>
              <a:gd name="T51" fmla="*/ 25 h 417"/>
              <a:gd name="T52" fmla="*/ 252 w 275"/>
              <a:gd name="T53" fmla="*/ 38 h 417"/>
              <a:gd name="T54" fmla="*/ 251 w 275"/>
              <a:gd name="T55" fmla="*/ 47 h 417"/>
              <a:gd name="T56" fmla="*/ 245 w 275"/>
              <a:gd name="T57" fmla="*/ 63 h 417"/>
              <a:gd name="T58" fmla="*/ 236 w 275"/>
              <a:gd name="T59" fmla="*/ 82 h 417"/>
              <a:gd name="T60" fmla="*/ 230 w 275"/>
              <a:gd name="T61" fmla="*/ 99 h 417"/>
              <a:gd name="T62" fmla="*/ 226 w 275"/>
              <a:gd name="T63" fmla="*/ 111 h 417"/>
              <a:gd name="T64" fmla="*/ 230 w 275"/>
              <a:gd name="T65" fmla="*/ 117 h 417"/>
              <a:gd name="T66" fmla="*/ 232 w 275"/>
              <a:gd name="T67" fmla="*/ 123 h 417"/>
              <a:gd name="T68" fmla="*/ 234 w 275"/>
              <a:gd name="T69" fmla="*/ 133 h 417"/>
              <a:gd name="T70" fmla="*/ 235 w 275"/>
              <a:gd name="T71" fmla="*/ 146 h 417"/>
              <a:gd name="T72" fmla="*/ 236 w 275"/>
              <a:gd name="T73" fmla="*/ 163 h 417"/>
              <a:gd name="T74" fmla="*/ 239 w 275"/>
              <a:gd name="T75" fmla="*/ 186 h 417"/>
              <a:gd name="T76" fmla="*/ 242 w 275"/>
              <a:gd name="T77" fmla="*/ 214 h 417"/>
              <a:gd name="T78" fmla="*/ 247 w 275"/>
              <a:gd name="T79" fmla="*/ 249 h 417"/>
              <a:gd name="T80" fmla="*/ 253 w 275"/>
              <a:gd name="T81" fmla="*/ 292 h 417"/>
              <a:gd name="T82" fmla="*/ 261 w 275"/>
              <a:gd name="T83" fmla="*/ 343 h 417"/>
              <a:gd name="T84" fmla="*/ 274 w 275"/>
              <a:gd name="T85" fmla="*/ 4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5" h="417">
                <a:moveTo>
                  <a:pt x="186" y="416"/>
                </a:moveTo>
                <a:lnTo>
                  <a:pt x="184" y="410"/>
                </a:lnTo>
                <a:lnTo>
                  <a:pt x="179" y="398"/>
                </a:lnTo>
                <a:lnTo>
                  <a:pt x="174" y="383"/>
                </a:lnTo>
                <a:lnTo>
                  <a:pt x="166" y="366"/>
                </a:lnTo>
                <a:lnTo>
                  <a:pt x="157" y="347"/>
                </a:lnTo>
                <a:lnTo>
                  <a:pt x="148" y="325"/>
                </a:lnTo>
                <a:lnTo>
                  <a:pt x="138" y="303"/>
                </a:lnTo>
                <a:lnTo>
                  <a:pt x="128" y="280"/>
                </a:lnTo>
                <a:lnTo>
                  <a:pt x="117" y="258"/>
                </a:lnTo>
                <a:lnTo>
                  <a:pt x="107" y="237"/>
                </a:lnTo>
                <a:lnTo>
                  <a:pt x="98" y="218"/>
                </a:lnTo>
                <a:lnTo>
                  <a:pt x="90" y="201"/>
                </a:lnTo>
                <a:lnTo>
                  <a:pt x="84" y="187"/>
                </a:lnTo>
                <a:lnTo>
                  <a:pt x="79" y="176"/>
                </a:lnTo>
                <a:lnTo>
                  <a:pt x="76" y="170"/>
                </a:lnTo>
                <a:lnTo>
                  <a:pt x="75" y="169"/>
                </a:lnTo>
                <a:lnTo>
                  <a:pt x="71" y="158"/>
                </a:lnTo>
                <a:lnTo>
                  <a:pt x="67" y="148"/>
                </a:lnTo>
                <a:lnTo>
                  <a:pt x="65" y="139"/>
                </a:lnTo>
                <a:lnTo>
                  <a:pt x="62" y="130"/>
                </a:lnTo>
                <a:lnTo>
                  <a:pt x="62" y="122"/>
                </a:lnTo>
                <a:lnTo>
                  <a:pt x="61" y="115"/>
                </a:lnTo>
                <a:lnTo>
                  <a:pt x="62" y="109"/>
                </a:lnTo>
                <a:lnTo>
                  <a:pt x="62" y="104"/>
                </a:lnTo>
                <a:lnTo>
                  <a:pt x="62" y="99"/>
                </a:lnTo>
                <a:lnTo>
                  <a:pt x="65" y="94"/>
                </a:lnTo>
                <a:lnTo>
                  <a:pt x="65" y="91"/>
                </a:lnTo>
                <a:lnTo>
                  <a:pt x="66" y="88"/>
                </a:lnTo>
                <a:lnTo>
                  <a:pt x="67" y="85"/>
                </a:lnTo>
                <a:lnTo>
                  <a:pt x="67" y="83"/>
                </a:lnTo>
                <a:lnTo>
                  <a:pt x="68" y="82"/>
                </a:lnTo>
                <a:lnTo>
                  <a:pt x="68" y="81"/>
                </a:lnTo>
                <a:lnTo>
                  <a:pt x="66" y="81"/>
                </a:lnTo>
                <a:lnTo>
                  <a:pt x="61" y="80"/>
                </a:lnTo>
                <a:lnTo>
                  <a:pt x="53" y="77"/>
                </a:lnTo>
                <a:lnTo>
                  <a:pt x="44" y="74"/>
                </a:lnTo>
                <a:lnTo>
                  <a:pt x="34" y="70"/>
                </a:lnTo>
                <a:lnTo>
                  <a:pt x="23" y="65"/>
                </a:lnTo>
                <a:lnTo>
                  <a:pt x="13" y="58"/>
                </a:lnTo>
                <a:lnTo>
                  <a:pt x="2" y="50"/>
                </a:lnTo>
                <a:lnTo>
                  <a:pt x="2" y="48"/>
                </a:lnTo>
                <a:lnTo>
                  <a:pt x="1" y="45"/>
                </a:lnTo>
                <a:lnTo>
                  <a:pt x="0" y="42"/>
                </a:lnTo>
                <a:lnTo>
                  <a:pt x="0" y="41"/>
                </a:lnTo>
                <a:lnTo>
                  <a:pt x="7" y="28"/>
                </a:lnTo>
                <a:lnTo>
                  <a:pt x="15" y="18"/>
                </a:lnTo>
                <a:lnTo>
                  <a:pt x="23" y="11"/>
                </a:lnTo>
                <a:lnTo>
                  <a:pt x="31" y="5"/>
                </a:lnTo>
                <a:lnTo>
                  <a:pt x="39" y="3"/>
                </a:lnTo>
                <a:lnTo>
                  <a:pt x="47" y="1"/>
                </a:lnTo>
                <a:lnTo>
                  <a:pt x="56" y="0"/>
                </a:lnTo>
                <a:lnTo>
                  <a:pt x="64" y="1"/>
                </a:lnTo>
                <a:lnTo>
                  <a:pt x="71" y="3"/>
                </a:lnTo>
                <a:lnTo>
                  <a:pt x="80" y="5"/>
                </a:lnTo>
                <a:lnTo>
                  <a:pt x="88" y="7"/>
                </a:lnTo>
                <a:lnTo>
                  <a:pt x="97" y="10"/>
                </a:lnTo>
                <a:lnTo>
                  <a:pt x="106" y="12"/>
                </a:lnTo>
                <a:lnTo>
                  <a:pt x="116" y="14"/>
                </a:lnTo>
                <a:lnTo>
                  <a:pt x="126" y="15"/>
                </a:lnTo>
                <a:lnTo>
                  <a:pt x="137" y="14"/>
                </a:lnTo>
                <a:lnTo>
                  <a:pt x="140" y="14"/>
                </a:lnTo>
                <a:lnTo>
                  <a:pt x="142" y="12"/>
                </a:lnTo>
                <a:lnTo>
                  <a:pt x="144" y="11"/>
                </a:lnTo>
                <a:lnTo>
                  <a:pt x="147" y="11"/>
                </a:lnTo>
                <a:lnTo>
                  <a:pt x="156" y="10"/>
                </a:lnTo>
                <a:lnTo>
                  <a:pt x="165" y="10"/>
                </a:lnTo>
                <a:lnTo>
                  <a:pt x="174" y="10"/>
                </a:lnTo>
                <a:lnTo>
                  <a:pt x="183" y="10"/>
                </a:lnTo>
                <a:lnTo>
                  <a:pt x="193" y="11"/>
                </a:lnTo>
                <a:lnTo>
                  <a:pt x="203" y="11"/>
                </a:lnTo>
                <a:lnTo>
                  <a:pt x="212" y="11"/>
                </a:lnTo>
                <a:lnTo>
                  <a:pt x="221" y="12"/>
                </a:lnTo>
                <a:lnTo>
                  <a:pt x="227" y="12"/>
                </a:lnTo>
                <a:lnTo>
                  <a:pt x="232" y="15"/>
                </a:lnTo>
                <a:lnTo>
                  <a:pt x="236" y="17"/>
                </a:lnTo>
                <a:lnTo>
                  <a:pt x="241" y="21"/>
                </a:lnTo>
                <a:lnTo>
                  <a:pt x="244" y="25"/>
                </a:lnTo>
                <a:lnTo>
                  <a:pt x="248" y="29"/>
                </a:lnTo>
                <a:lnTo>
                  <a:pt x="250" y="34"/>
                </a:lnTo>
                <a:lnTo>
                  <a:pt x="252" y="38"/>
                </a:lnTo>
                <a:lnTo>
                  <a:pt x="253" y="40"/>
                </a:lnTo>
                <a:lnTo>
                  <a:pt x="252" y="43"/>
                </a:lnTo>
                <a:lnTo>
                  <a:pt x="251" y="47"/>
                </a:lnTo>
                <a:lnTo>
                  <a:pt x="250" y="52"/>
                </a:lnTo>
                <a:lnTo>
                  <a:pt x="248" y="57"/>
                </a:lnTo>
                <a:lnTo>
                  <a:pt x="245" y="63"/>
                </a:lnTo>
                <a:lnTo>
                  <a:pt x="242" y="69"/>
                </a:lnTo>
                <a:lnTo>
                  <a:pt x="239" y="76"/>
                </a:lnTo>
                <a:lnTo>
                  <a:pt x="236" y="82"/>
                </a:lnTo>
                <a:lnTo>
                  <a:pt x="234" y="88"/>
                </a:lnTo>
                <a:lnTo>
                  <a:pt x="231" y="94"/>
                </a:lnTo>
                <a:lnTo>
                  <a:pt x="230" y="99"/>
                </a:lnTo>
                <a:lnTo>
                  <a:pt x="227" y="104"/>
                </a:lnTo>
                <a:lnTo>
                  <a:pt x="226" y="108"/>
                </a:lnTo>
                <a:lnTo>
                  <a:pt x="226" y="111"/>
                </a:lnTo>
                <a:lnTo>
                  <a:pt x="227" y="113"/>
                </a:lnTo>
                <a:lnTo>
                  <a:pt x="229" y="115"/>
                </a:lnTo>
                <a:lnTo>
                  <a:pt x="230" y="117"/>
                </a:lnTo>
                <a:lnTo>
                  <a:pt x="231" y="119"/>
                </a:lnTo>
                <a:lnTo>
                  <a:pt x="231" y="121"/>
                </a:lnTo>
                <a:lnTo>
                  <a:pt x="232" y="123"/>
                </a:lnTo>
                <a:lnTo>
                  <a:pt x="233" y="127"/>
                </a:lnTo>
                <a:lnTo>
                  <a:pt x="233" y="130"/>
                </a:lnTo>
                <a:lnTo>
                  <a:pt x="234" y="133"/>
                </a:lnTo>
                <a:lnTo>
                  <a:pt x="234" y="137"/>
                </a:lnTo>
                <a:lnTo>
                  <a:pt x="235" y="141"/>
                </a:lnTo>
                <a:lnTo>
                  <a:pt x="235" y="146"/>
                </a:lnTo>
                <a:lnTo>
                  <a:pt x="236" y="151"/>
                </a:lnTo>
                <a:lnTo>
                  <a:pt x="236" y="157"/>
                </a:lnTo>
                <a:lnTo>
                  <a:pt x="236" y="163"/>
                </a:lnTo>
                <a:lnTo>
                  <a:pt x="238" y="170"/>
                </a:lnTo>
                <a:lnTo>
                  <a:pt x="239" y="178"/>
                </a:lnTo>
                <a:lnTo>
                  <a:pt x="239" y="186"/>
                </a:lnTo>
                <a:lnTo>
                  <a:pt x="240" y="195"/>
                </a:lnTo>
                <a:lnTo>
                  <a:pt x="241" y="204"/>
                </a:lnTo>
                <a:lnTo>
                  <a:pt x="242" y="214"/>
                </a:lnTo>
                <a:lnTo>
                  <a:pt x="243" y="225"/>
                </a:lnTo>
                <a:lnTo>
                  <a:pt x="244" y="236"/>
                </a:lnTo>
                <a:lnTo>
                  <a:pt x="247" y="249"/>
                </a:lnTo>
                <a:lnTo>
                  <a:pt x="248" y="262"/>
                </a:lnTo>
                <a:lnTo>
                  <a:pt x="250" y="277"/>
                </a:lnTo>
                <a:lnTo>
                  <a:pt x="253" y="292"/>
                </a:lnTo>
                <a:lnTo>
                  <a:pt x="256" y="308"/>
                </a:lnTo>
                <a:lnTo>
                  <a:pt x="258" y="325"/>
                </a:lnTo>
                <a:lnTo>
                  <a:pt x="261" y="343"/>
                </a:lnTo>
                <a:lnTo>
                  <a:pt x="265" y="362"/>
                </a:lnTo>
                <a:lnTo>
                  <a:pt x="269" y="383"/>
                </a:lnTo>
                <a:lnTo>
                  <a:pt x="274" y="404"/>
                </a:lnTo>
                <a:lnTo>
                  <a:pt x="186" y="416"/>
                </a:lnTo>
              </a:path>
            </a:pathLst>
          </a:custGeom>
          <a:solidFill>
            <a:srgbClr val="809EC2"/>
          </a:solidFill>
          <a:ln w="9525" cap="rnd">
            <a:solidFill>
              <a:srgbClr val="004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11" name="Freeform 291"/>
          <p:cNvSpPr>
            <a:spLocks/>
          </p:cNvSpPr>
          <p:nvPr/>
        </p:nvSpPr>
        <p:spPr bwMode="auto">
          <a:xfrm>
            <a:off x="304800" y="4937125"/>
            <a:ext cx="2819400" cy="1387475"/>
          </a:xfrm>
          <a:custGeom>
            <a:avLst/>
            <a:gdLst>
              <a:gd name="T0" fmla="*/ 408 w 1139"/>
              <a:gd name="T1" fmla="*/ 252 h 475"/>
              <a:gd name="T2" fmla="*/ 328 w 1139"/>
              <a:gd name="T3" fmla="*/ 251 h 475"/>
              <a:gd name="T4" fmla="*/ 293 w 1139"/>
              <a:gd name="T5" fmla="*/ 277 h 475"/>
              <a:gd name="T6" fmla="*/ 242 w 1139"/>
              <a:gd name="T7" fmla="*/ 299 h 475"/>
              <a:gd name="T8" fmla="*/ 299 w 1139"/>
              <a:gd name="T9" fmla="*/ 298 h 475"/>
              <a:gd name="T10" fmla="*/ 333 w 1139"/>
              <a:gd name="T11" fmla="*/ 271 h 475"/>
              <a:gd name="T12" fmla="*/ 392 w 1139"/>
              <a:gd name="T13" fmla="*/ 268 h 475"/>
              <a:gd name="T14" fmla="*/ 476 w 1139"/>
              <a:gd name="T15" fmla="*/ 267 h 475"/>
              <a:gd name="T16" fmla="*/ 463 w 1139"/>
              <a:gd name="T17" fmla="*/ 323 h 475"/>
              <a:gd name="T18" fmla="*/ 413 w 1139"/>
              <a:gd name="T19" fmla="*/ 380 h 475"/>
              <a:gd name="T20" fmla="*/ 368 w 1139"/>
              <a:gd name="T21" fmla="*/ 420 h 475"/>
              <a:gd name="T22" fmla="*/ 340 w 1139"/>
              <a:gd name="T23" fmla="*/ 447 h 475"/>
              <a:gd name="T24" fmla="*/ 262 w 1139"/>
              <a:gd name="T25" fmla="*/ 473 h 475"/>
              <a:gd name="T26" fmla="*/ 222 w 1139"/>
              <a:gd name="T27" fmla="*/ 469 h 475"/>
              <a:gd name="T28" fmla="*/ 184 w 1139"/>
              <a:gd name="T29" fmla="*/ 464 h 475"/>
              <a:gd name="T30" fmla="*/ 124 w 1139"/>
              <a:gd name="T31" fmla="*/ 447 h 475"/>
              <a:gd name="T32" fmla="*/ 51 w 1139"/>
              <a:gd name="T33" fmla="*/ 422 h 475"/>
              <a:gd name="T34" fmla="*/ 35 w 1139"/>
              <a:gd name="T35" fmla="*/ 384 h 475"/>
              <a:gd name="T36" fmla="*/ 14 w 1139"/>
              <a:gd name="T37" fmla="*/ 367 h 475"/>
              <a:gd name="T38" fmla="*/ 13 w 1139"/>
              <a:gd name="T39" fmla="*/ 321 h 475"/>
              <a:gd name="T40" fmla="*/ 12 w 1139"/>
              <a:gd name="T41" fmla="*/ 266 h 475"/>
              <a:gd name="T42" fmla="*/ 17 w 1139"/>
              <a:gd name="T43" fmla="*/ 222 h 475"/>
              <a:gd name="T44" fmla="*/ 50 w 1139"/>
              <a:gd name="T45" fmla="*/ 192 h 475"/>
              <a:gd name="T46" fmla="*/ 65 w 1139"/>
              <a:gd name="T47" fmla="*/ 149 h 475"/>
              <a:gd name="T48" fmla="*/ 111 w 1139"/>
              <a:gd name="T49" fmla="*/ 129 h 475"/>
              <a:gd name="T50" fmla="*/ 159 w 1139"/>
              <a:gd name="T51" fmla="*/ 79 h 475"/>
              <a:gd name="T52" fmla="*/ 197 w 1139"/>
              <a:gd name="T53" fmla="*/ 64 h 475"/>
              <a:gd name="T54" fmla="*/ 232 w 1139"/>
              <a:gd name="T55" fmla="*/ 60 h 475"/>
              <a:gd name="T56" fmla="*/ 281 w 1139"/>
              <a:gd name="T57" fmla="*/ 66 h 475"/>
              <a:gd name="T58" fmla="*/ 328 w 1139"/>
              <a:gd name="T59" fmla="*/ 56 h 475"/>
              <a:gd name="T60" fmla="*/ 378 w 1139"/>
              <a:gd name="T61" fmla="*/ 56 h 475"/>
              <a:gd name="T62" fmla="*/ 452 w 1139"/>
              <a:gd name="T63" fmla="*/ 58 h 475"/>
              <a:gd name="T64" fmla="*/ 528 w 1139"/>
              <a:gd name="T65" fmla="*/ 63 h 475"/>
              <a:gd name="T66" fmla="*/ 590 w 1139"/>
              <a:gd name="T67" fmla="*/ 56 h 475"/>
              <a:gd name="T68" fmla="*/ 624 w 1139"/>
              <a:gd name="T69" fmla="*/ 56 h 475"/>
              <a:gd name="T70" fmla="*/ 692 w 1139"/>
              <a:gd name="T71" fmla="*/ 66 h 475"/>
              <a:gd name="T72" fmla="*/ 735 w 1139"/>
              <a:gd name="T73" fmla="*/ 46 h 475"/>
              <a:gd name="T74" fmla="*/ 806 w 1139"/>
              <a:gd name="T75" fmla="*/ 47 h 475"/>
              <a:gd name="T76" fmla="*/ 873 w 1139"/>
              <a:gd name="T77" fmla="*/ 23 h 475"/>
              <a:gd name="T78" fmla="*/ 972 w 1139"/>
              <a:gd name="T79" fmla="*/ 4 h 475"/>
              <a:gd name="T80" fmla="*/ 1042 w 1139"/>
              <a:gd name="T81" fmla="*/ 10 h 475"/>
              <a:gd name="T82" fmla="*/ 1133 w 1139"/>
              <a:gd name="T83" fmla="*/ 32 h 475"/>
              <a:gd name="T84" fmla="*/ 1126 w 1139"/>
              <a:gd name="T85" fmla="*/ 57 h 475"/>
              <a:gd name="T86" fmla="*/ 1088 w 1139"/>
              <a:gd name="T87" fmla="*/ 68 h 475"/>
              <a:gd name="T88" fmla="*/ 1063 w 1139"/>
              <a:gd name="T89" fmla="*/ 92 h 475"/>
              <a:gd name="T90" fmla="*/ 1014 w 1139"/>
              <a:gd name="T91" fmla="*/ 114 h 475"/>
              <a:gd name="T92" fmla="*/ 979 w 1139"/>
              <a:gd name="T93" fmla="*/ 139 h 475"/>
              <a:gd name="T94" fmla="*/ 923 w 1139"/>
              <a:gd name="T95" fmla="*/ 159 h 475"/>
              <a:gd name="T96" fmla="*/ 897 w 1139"/>
              <a:gd name="T97" fmla="*/ 180 h 475"/>
              <a:gd name="T98" fmla="*/ 835 w 1139"/>
              <a:gd name="T99" fmla="*/ 194 h 475"/>
              <a:gd name="T100" fmla="*/ 789 w 1139"/>
              <a:gd name="T101" fmla="*/ 225 h 475"/>
              <a:gd name="T102" fmla="*/ 760 w 1139"/>
              <a:gd name="T103" fmla="*/ 231 h 475"/>
              <a:gd name="T104" fmla="*/ 709 w 1139"/>
              <a:gd name="T105" fmla="*/ 240 h 475"/>
              <a:gd name="T106" fmla="*/ 657 w 1139"/>
              <a:gd name="T107" fmla="*/ 256 h 475"/>
              <a:gd name="T108" fmla="*/ 592 w 1139"/>
              <a:gd name="T109" fmla="*/ 250 h 475"/>
              <a:gd name="T110" fmla="*/ 560 w 1139"/>
              <a:gd name="T111" fmla="*/ 256 h 475"/>
              <a:gd name="T112" fmla="*/ 516 w 1139"/>
              <a:gd name="T113" fmla="*/ 25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39" h="475">
                <a:moveTo>
                  <a:pt x="488" y="246"/>
                </a:moveTo>
                <a:lnTo>
                  <a:pt x="477" y="245"/>
                </a:lnTo>
                <a:lnTo>
                  <a:pt x="466" y="245"/>
                </a:lnTo>
                <a:lnTo>
                  <a:pt x="457" y="247"/>
                </a:lnTo>
                <a:lnTo>
                  <a:pt x="447" y="249"/>
                </a:lnTo>
                <a:lnTo>
                  <a:pt x="438" y="251"/>
                </a:lnTo>
                <a:lnTo>
                  <a:pt x="428" y="252"/>
                </a:lnTo>
                <a:lnTo>
                  <a:pt x="418" y="253"/>
                </a:lnTo>
                <a:lnTo>
                  <a:pt x="408" y="252"/>
                </a:lnTo>
                <a:lnTo>
                  <a:pt x="398" y="250"/>
                </a:lnTo>
                <a:lnTo>
                  <a:pt x="387" y="249"/>
                </a:lnTo>
                <a:lnTo>
                  <a:pt x="378" y="248"/>
                </a:lnTo>
                <a:lnTo>
                  <a:pt x="368" y="248"/>
                </a:lnTo>
                <a:lnTo>
                  <a:pt x="359" y="248"/>
                </a:lnTo>
                <a:lnTo>
                  <a:pt x="350" y="248"/>
                </a:lnTo>
                <a:lnTo>
                  <a:pt x="340" y="249"/>
                </a:lnTo>
                <a:lnTo>
                  <a:pt x="331" y="250"/>
                </a:lnTo>
                <a:lnTo>
                  <a:pt x="328" y="251"/>
                </a:lnTo>
                <a:lnTo>
                  <a:pt x="324" y="252"/>
                </a:lnTo>
                <a:lnTo>
                  <a:pt x="320" y="252"/>
                </a:lnTo>
                <a:lnTo>
                  <a:pt x="317" y="254"/>
                </a:lnTo>
                <a:lnTo>
                  <a:pt x="313" y="256"/>
                </a:lnTo>
                <a:lnTo>
                  <a:pt x="311" y="257"/>
                </a:lnTo>
                <a:lnTo>
                  <a:pt x="308" y="259"/>
                </a:lnTo>
                <a:lnTo>
                  <a:pt x="306" y="261"/>
                </a:lnTo>
                <a:lnTo>
                  <a:pt x="302" y="270"/>
                </a:lnTo>
                <a:lnTo>
                  <a:pt x="293" y="277"/>
                </a:lnTo>
                <a:lnTo>
                  <a:pt x="284" y="281"/>
                </a:lnTo>
                <a:lnTo>
                  <a:pt x="273" y="284"/>
                </a:lnTo>
                <a:lnTo>
                  <a:pt x="262" y="284"/>
                </a:lnTo>
                <a:lnTo>
                  <a:pt x="250" y="282"/>
                </a:lnTo>
                <a:lnTo>
                  <a:pt x="239" y="280"/>
                </a:lnTo>
                <a:lnTo>
                  <a:pt x="229" y="276"/>
                </a:lnTo>
                <a:lnTo>
                  <a:pt x="232" y="295"/>
                </a:lnTo>
                <a:lnTo>
                  <a:pt x="237" y="297"/>
                </a:lnTo>
                <a:lnTo>
                  <a:pt x="242" y="299"/>
                </a:lnTo>
                <a:lnTo>
                  <a:pt x="248" y="301"/>
                </a:lnTo>
                <a:lnTo>
                  <a:pt x="255" y="301"/>
                </a:lnTo>
                <a:lnTo>
                  <a:pt x="260" y="303"/>
                </a:lnTo>
                <a:lnTo>
                  <a:pt x="268" y="303"/>
                </a:lnTo>
                <a:lnTo>
                  <a:pt x="274" y="303"/>
                </a:lnTo>
                <a:lnTo>
                  <a:pt x="281" y="303"/>
                </a:lnTo>
                <a:lnTo>
                  <a:pt x="286" y="302"/>
                </a:lnTo>
                <a:lnTo>
                  <a:pt x="293" y="301"/>
                </a:lnTo>
                <a:lnTo>
                  <a:pt x="299" y="298"/>
                </a:lnTo>
                <a:lnTo>
                  <a:pt x="304" y="296"/>
                </a:lnTo>
                <a:lnTo>
                  <a:pt x="309" y="293"/>
                </a:lnTo>
                <a:lnTo>
                  <a:pt x="313" y="289"/>
                </a:lnTo>
                <a:lnTo>
                  <a:pt x="317" y="285"/>
                </a:lnTo>
                <a:lnTo>
                  <a:pt x="319" y="280"/>
                </a:lnTo>
                <a:lnTo>
                  <a:pt x="321" y="277"/>
                </a:lnTo>
                <a:lnTo>
                  <a:pt x="324" y="275"/>
                </a:lnTo>
                <a:lnTo>
                  <a:pt x="329" y="273"/>
                </a:lnTo>
                <a:lnTo>
                  <a:pt x="333" y="271"/>
                </a:lnTo>
                <a:lnTo>
                  <a:pt x="338" y="269"/>
                </a:lnTo>
                <a:lnTo>
                  <a:pt x="340" y="268"/>
                </a:lnTo>
                <a:lnTo>
                  <a:pt x="342" y="267"/>
                </a:lnTo>
                <a:lnTo>
                  <a:pt x="341" y="267"/>
                </a:lnTo>
                <a:lnTo>
                  <a:pt x="348" y="267"/>
                </a:lnTo>
                <a:lnTo>
                  <a:pt x="357" y="267"/>
                </a:lnTo>
                <a:lnTo>
                  <a:pt x="368" y="267"/>
                </a:lnTo>
                <a:lnTo>
                  <a:pt x="381" y="268"/>
                </a:lnTo>
                <a:lnTo>
                  <a:pt x="392" y="268"/>
                </a:lnTo>
                <a:lnTo>
                  <a:pt x="402" y="268"/>
                </a:lnTo>
                <a:lnTo>
                  <a:pt x="409" y="268"/>
                </a:lnTo>
                <a:lnTo>
                  <a:pt x="411" y="268"/>
                </a:lnTo>
                <a:lnTo>
                  <a:pt x="422" y="270"/>
                </a:lnTo>
                <a:lnTo>
                  <a:pt x="435" y="270"/>
                </a:lnTo>
                <a:lnTo>
                  <a:pt x="447" y="270"/>
                </a:lnTo>
                <a:lnTo>
                  <a:pt x="458" y="269"/>
                </a:lnTo>
                <a:lnTo>
                  <a:pt x="468" y="268"/>
                </a:lnTo>
                <a:lnTo>
                  <a:pt x="476" y="267"/>
                </a:lnTo>
                <a:lnTo>
                  <a:pt x="482" y="266"/>
                </a:lnTo>
                <a:lnTo>
                  <a:pt x="484" y="266"/>
                </a:lnTo>
                <a:lnTo>
                  <a:pt x="476" y="273"/>
                </a:lnTo>
                <a:lnTo>
                  <a:pt x="470" y="280"/>
                </a:lnTo>
                <a:lnTo>
                  <a:pt x="467" y="287"/>
                </a:lnTo>
                <a:lnTo>
                  <a:pt x="465" y="295"/>
                </a:lnTo>
                <a:lnTo>
                  <a:pt x="464" y="304"/>
                </a:lnTo>
                <a:lnTo>
                  <a:pt x="464" y="313"/>
                </a:lnTo>
                <a:lnTo>
                  <a:pt x="463" y="323"/>
                </a:lnTo>
                <a:lnTo>
                  <a:pt x="463" y="333"/>
                </a:lnTo>
                <a:lnTo>
                  <a:pt x="461" y="341"/>
                </a:lnTo>
                <a:lnTo>
                  <a:pt x="458" y="348"/>
                </a:lnTo>
                <a:lnTo>
                  <a:pt x="454" y="355"/>
                </a:lnTo>
                <a:lnTo>
                  <a:pt x="448" y="362"/>
                </a:lnTo>
                <a:lnTo>
                  <a:pt x="441" y="368"/>
                </a:lnTo>
                <a:lnTo>
                  <a:pt x="434" y="373"/>
                </a:lnTo>
                <a:lnTo>
                  <a:pt x="425" y="377"/>
                </a:lnTo>
                <a:lnTo>
                  <a:pt x="413" y="380"/>
                </a:lnTo>
                <a:lnTo>
                  <a:pt x="417" y="389"/>
                </a:lnTo>
                <a:lnTo>
                  <a:pt x="416" y="396"/>
                </a:lnTo>
                <a:lnTo>
                  <a:pt x="412" y="401"/>
                </a:lnTo>
                <a:lnTo>
                  <a:pt x="405" y="406"/>
                </a:lnTo>
                <a:lnTo>
                  <a:pt x="398" y="409"/>
                </a:lnTo>
                <a:lnTo>
                  <a:pt x="387" y="412"/>
                </a:lnTo>
                <a:lnTo>
                  <a:pt x="378" y="415"/>
                </a:lnTo>
                <a:lnTo>
                  <a:pt x="369" y="418"/>
                </a:lnTo>
                <a:lnTo>
                  <a:pt x="368" y="420"/>
                </a:lnTo>
                <a:lnTo>
                  <a:pt x="366" y="422"/>
                </a:lnTo>
                <a:lnTo>
                  <a:pt x="365" y="425"/>
                </a:lnTo>
                <a:lnTo>
                  <a:pt x="364" y="428"/>
                </a:lnTo>
                <a:lnTo>
                  <a:pt x="363" y="432"/>
                </a:lnTo>
                <a:lnTo>
                  <a:pt x="362" y="435"/>
                </a:lnTo>
                <a:lnTo>
                  <a:pt x="360" y="437"/>
                </a:lnTo>
                <a:lnTo>
                  <a:pt x="359" y="439"/>
                </a:lnTo>
                <a:lnTo>
                  <a:pt x="350" y="444"/>
                </a:lnTo>
                <a:lnTo>
                  <a:pt x="340" y="447"/>
                </a:lnTo>
                <a:lnTo>
                  <a:pt x="329" y="449"/>
                </a:lnTo>
                <a:lnTo>
                  <a:pt x="318" y="451"/>
                </a:lnTo>
                <a:lnTo>
                  <a:pt x="306" y="453"/>
                </a:lnTo>
                <a:lnTo>
                  <a:pt x="295" y="456"/>
                </a:lnTo>
                <a:lnTo>
                  <a:pt x="285" y="460"/>
                </a:lnTo>
                <a:lnTo>
                  <a:pt x="275" y="467"/>
                </a:lnTo>
                <a:lnTo>
                  <a:pt x="272" y="470"/>
                </a:lnTo>
                <a:lnTo>
                  <a:pt x="267" y="472"/>
                </a:lnTo>
                <a:lnTo>
                  <a:pt x="262" y="473"/>
                </a:lnTo>
                <a:lnTo>
                  <a:pt x="256" y="474"/>
                </a:lnTo>
                <a:lnTo>
                  <a:pt x="250" y="474"/>
                </a:lnTo>
                <a:lnTo>
                  <a:pt x="245" y="473"/>
                </a:lnTo>
                <a:lnTo>
                  <a:pt x="239" y="472"/>
                </a:lnTo>
                <a:lnTo>
                  <a:pt x="235" y="470"/>
                </a:lnTo>
                <a:lnTo>
                  <a:pt x="231" y="470"/>
                </a:lnTo>
                <a:lnTo>
                  <a:pt x="229" y="469"/>
                </a:lnTo>
                <a:lnTo>
                  <a:pt x="226" y="469"/>
                </a:lnTo>
                <a:lnTo>
                  <a:pt x="222" y="469"/>
                </a:lnTo>
                <a:lnTo>
                  <a:pt x="220" y="469"/>
                </a:lnTo>
                <a:lnTo>
                  <a:pt x="218" y="468"/>
                </a:lnTo>
                <a:lnTo>
                  <a:pt x="217" y="466"/>
                </a:lnTo>
                <a:lnTo>
                  <a:pt x="218" y="463"/>
                </a:lnTo>
                <a:lnTo>
                  <a:pt x="211" y="464"/>
                </a:lnTo>
                <a:lnTo>
                  <a:pt x="204" y="464"/>
                </a:lnTo>
                <a:lnTo>
                  <a:pt x="197" y="464"/>
                </a:lnTo>
                <a:lnTo>
                  <a:pt x="191" y="464"/>
                </a:lnTo>
                <a:lnTo>
                  <a:pt x="184" y="464"/>
                </a:lnTo>
                <a:lnTo>
                  <a:pt x="177" y="464"/>
                </a:lnTo>
                <a:lnTo>
                  <a:pt x="169" y="463"/>
                </a:lnTo>
                <a:lnTo>
                  <a:pt x="163" y="462"/>
                </a:lnTo>
                <a:lnTo>
                  <a:pt x="156" y="460"/>
                </a:lnTo>
                <a:lnTo>
                  <a:pt x="149" y="459"/>
                </a:lnTo>
                <a:lnTo>
                  <a:pt x="143" y="456"/>
                </a:lnTo>
                <a:lnTo>
                  <a:pt x="137" y="454"/>
                </a:lnTo>
                <a:lnTo>
                  <a:pt x="130" y="451"/>
                </a:lnTo>
                <a:lnTo>
                  <a:pt x="124" y="447"/>
                </a:lnTo>
                <a:lnTo>
                  <a:pt x="119" y="442"/>
                </a:lnTo>
                <a:lnTo>
                  <a:pt x="114" y="438"/>
                </a:lnTo>
                <a:lnTo>
                  <a:pt x="107" y="434"/>
                </a:lnTo>
                <a:lnTo>
                  <a:pt x="100" y="431"/>
                </a:lnTo>
                <a:lnTo>
                  <a:pt x="89" y="430"/>
                </a:lnTo>
                <a:lnTo>
                  <a:pt x="80" y="429"/>
                </a:lnTo>
                <a:lnTo>
                  <a:pt x="70" y="428"/>
                </a:lnTo>
                <a:lnTo>
                  <a:pt x="60" y="426"/>
                </a:lnTo>
                <a:lnTo>
                  <a:pt x="51" y="422"/>
                </a:lnTo>
                <a:lnTo>
                  <a:pt x="44" y="415"/>
                </a:lnTo>
                <a:lnTo>
                  <a:pt x="42" y="412"/>
                </a:lnTo>
                <a:lnTo>
                  <a:pt x="42" y="408"/>
                </a:lnTo>
                <a:lnTo>
                  <a:pt x="42" y="403"/>
                </a:lnTo>
                <a:lnTo>
                  <a:pt x="43" y="399"/>
                </a:lnTo>
                <a:lnTo>
                  <a:pt x="43" y="394"/>
                </a:lnTo>
                <a:lnTo>
                  <a:pt x="42" y="390"/>
                </a:lnTo>
                <a:lnTo>
                  <a:pt x="40" y="387"/>
                </a:lnTo>
                <a:lnTo>
                  <a:pt x="35" y="384"/>
                </a:lnTo>
                <a:lnTo>
                  <a:pt x="32" y="383"/>
                </a:lnTo>
                <a:lnTo>
                  <a:pt x="29" y="382"/>
                </a:lnTo>
                <a:lnTo>
                  <a:pt x="25" y="381"/>
                </a:lnTo>
                <a:lnTo>
                  <a:pt x="23" y="379"/>
                </a:lnTo>
                <a:lnTo>
                  <a:pt x="21" y="378"/>
                </a:lnTo>
                <a:lnTo>
                  <a:pt x="17" y="376"/>
                </a:lnTo>
                <a:lnTo>
                  <a:pt x="16" y="374"/>
                </a:lnTo>
                <a:lnTo>
                  <a:pt x="15" y="373"/>
                </a:lnTo>
                <a:lnTo>
                  <a:pt x="14" y="367"/>
                </a:lnTo>
                <a:lnTo>
                  <a:pt x="15" y="361"/>
                </a:lnTo>
                <a:lnTo>
                  <a:pt x="19" y="355"/>
                </a:lnTo>
                <a:lnTo>
                  <a:pt x="23" y="349"/>
                </a:lnTo>
                <a:lnTo>
                  <a:pt x="26" y="344"/>
                </a:lnTo>
                <a:lnTo>
                  <a:pt x="30" y="339"/>
                </a:lnTo>
                <a:lnTo>
                  <a:pt x="29" y="335"/>
                </a:lnTo>
                <a:lnTo>
                  <a:pt x="25" y="330"/>
                </a:lnTo>
                <a:lnTo>
                  <a:pt x="19" y="325"/>
                </a:lnTo>
                <a:lnTo>
                  <a:pt x="13" y="321"/>
                </a:lnTo>
                <a:lnTo>
                  <a:pt x="7" y="315"/>
                </a:lnTo>
                <a:lnTo>
                  <a:pt x="3" y="309"/>
                </a:lnTo>
                <a:lnTo>
                  <a:pt x="1" y="303"/>
                </a:lnTo>
                <a:lnTo>
                  <a:pt x="0" y="296"/>
                </a:lnTo>
                <a:lnTo>
                  <a:pt x="1" y="289"/>
                </a:lnTo>
                <a:lnTo>
                  <a:pt x="6" y="280"/>
                </a:lnTo>
                <a:lnTo>
                  <a:pt x="8" y="276"/>
                </a:lnTo>
                <a:lnTo>
                  <a:pt x="11" y="271"/>
                </a:lnTo>
                <a:lnTo>
                  <a:pt x="12" y="266"/>
                </a:lnTo>
                <a:lnTo>
                  <a:pt x="13" y="261"/>
                </a:lnTo>
                <a:lnTo>
                  <a:pt x="13" y="256"/>
                </a:lnTo>
                <a:lnTo>
                  <a:pt x="14" y="250"/>
                </a:lnTo>
                <a:lnTo>
                  <a:pt x="14" y="245"/>
                </a:lnTo>
                <a:lnTo>
                  <a:pt x="14" y="240"/>
                </a:lnTo>
                <a:lnTo>
                  <a:pt x="14" y="235"/>
                </a:lnTo>
                <a:lnTo>
                  <a:pt x="15" y="230"/>
                </a:lnTo>
                <a:lnTo>
                  <a:pt x="15" y="226"/>
                </a:lnTo>
                <a:lnTo>
                  <a:pt x="17" y="222"/>
                </a:lnTo>
                <a:lnTo>
                  <a:pt x="19" y="218"/>
                </a:lnTo>
                <a:lnTo>
                  <a:pt x="21" y="215"/>
                </a:lnTo>
                <a:lnTo>
                  <a:pt x="24" y="212"/>
                </a:lnTo>
                <a:lnTo>
                  <a:pt x="28" y="210"/>
                </a:lnTo>
                <a:lnTo>
                  <a:pt x="34" y="207"/>
                </a:lnTo>
                <a:lnTo>
                  <a:pt x="40" y="204"/>
                </a:lnTo>
                <a:lnTo>
                  <a:pt x="44" y="200"/>
                </a:lnTo>
                <a:lnTo>
                  <a:pt x="48" y="196"/>
                </a:lnTo>
                <a:lnTo>
                  <a:pt x="50" y="192"/>
                </a:lnTo>
                <a:lnTo>
                  <a:pt x="52" y="188"/>
                </a:lnTo>
                <a:lnTo>
                  <a:pt x="53" y="184"/>
                </a:lnTo>
                <a:lnTo>
                  <a:pt x="55" y="179"/>
                </a:lnTo>
                <a:lnTo>
                  <a:pt x="56" y="175"/>
                </a:lnTo>
                <a:lnTo>
                  <a:pt x="57" y="169"/>
                </a:lnTo>
                <a:lnTo>
                  <a:pt x="59" y="165"/>
                </a:lnTo>
                <a:lnTo>
                  <a:pt x="60" y="159"/>
                </a:lnTo>
                <a:lnTo>
                  <a:pt x="62" y="155"/>
                </a:lnTo>
                <a:lnTo>
                  <a:pt x="65" y="149"/>
                </a:lnTo>
                <a:lnTo>
                  <a:pt x="68" y="144"/>
                </a:lnTo>
                <a:lnTo>
                  <a:pt x="74" y="139"/>
                </a:lnTo>
                <a:lnTo>
                  <a:pt x="78" y="135"/>
                </a:lnTo>
                <a:lnTo>
                  <a:pt x="83" y="133"/>
                </a:lnTo>
                <a:lnTo>
                  <a:pt x="89" y="132"/>
                </a:lnTo>
                <a:lnTo>
                  <a:pt x="95" y="131"/>
                </a:lnTo>
                <a:lnTo>
                  <a:pt x="101" y="131"/>
                </a:lnTo>
                <a:lnTo>
                  <a:pt x="106" y="130"/>
                </a:lnTo>
                <a:lnTo>
                  <a:pt x="111" y="129"/>
                </a:lnTo>
                <a:lnTo>
                  <a:pt x="115" y="127"/>
                </a:lnTo>
                <a:lnTo>
                  <a:pt x="123" y="122"/>
                </a:lnTo>
                <a:lnTo>
                  <a:pt x="129" y="117"/>
                </a:lnTo>
                <a:lnTo>
                  <a:pt x="134" y="111"/>
                </a:lnTo>
                <a:lnTo>
                  <a:pt x="139" y="105"/>
                </a:lnTo>
                <a:lnTo>
                  <a:pt x="143" y="99"/>
                </a:lnTo>
                <a:lnTo>
                  <a:pt x="148" y="92"/>
                </a:lnTo>
                <a:lnTo>
                  <a:pt x="152" y="86"/>
                </a:lnTo>
                <a:lnTo>
                  <a:pt x="159" y="79"/>
                </a:lnTo>
                <a:lnTo>
                  <a:pt x="161" y="76"/>
                </a:lnTo>
                <a:lnTo>
                  <a:pt x="166" y="76"/>
                </a:lnTo>
                <a:lnTo>
                  <a:pt x="170" y="75"/>
                </a:lnTo>
                <a:lnTo>
                  <a:pt x="175" y="76"/>
                </a:lnTo>
                <a:lnTo>
                  <a:pt x="181" y="75"/>
                </a:lnTo>
                <a:lnTo>
                  <a:pt x="185" y="74"/>
                </a:lnTo>
                <a:lnTo>
                  <a:pt x="191" y="71"/>
                </a:lnTo>
                <a:lnTo>
                  <a:pt x="195" y="65"/>
                </a:lnTo>
                <a:lnTo>
                  <a:pt x="197" y="64"/>
                </a:lnTo>
                <a:lnTo>
                  <a:pt x="200" y="62"/>
                </a:lnTo>
                <a:lnTo>
                  <a:pt x="202" y="60"/>
                </a:lnTo>
                <a:lnTo>
                  <a:pt x="206" y="59"/>
                </a:lnTo>
                <a:lnTo>
                  <a:pt x="210" y="58"/>
                </a:lnTo>
                <a:lnTo>
                  <a:pt x="213" y="58"/>
                </a:lnTo>
                <a:lnTo>
                  <a:pt x="217" y="58"/>
                </a:lnTo>
                <a:lnTo>
                  <a:pt x="220" y="58"/>
                </a:lnTo>
                <a:lnTo>
                  <a:pt x="227" y="59"/>
                </a:lnTo>
                <a:lnTo>
                  <a:pt x="232" y="60"/>
                </a:lnTo>
                <a:lnTo>
                  <a:pt x="239" y="62"/>
                </a:lnTo>
                <a:lnTo>
                  <a:pt x="245" y="62"/>
                </a:lnTo>
                <a:lnTo>
                  <a:pt x="250" y="64"/>
                </a:lnTo>
                <a:lnTo>
                  <a:pt x="255" y="64"/>
                </a:lnTo>
                <a:lnTo>
                  <a:pt x="260" y="65"/>
                </a:lnTo>
                <a:lnTo>
                  <a:pt x="266" y="66"/>
                </a:lnTo>
                <a:lnTo>
                  <a:pt x="271" y="66"/>
                </a:lnTo>
                <a:lnTo>
                  <a:pt x="275" y="66"/>
                </a:lnTo>
                <a:lnTo>
                  <a:pt x="281" y="66"/>
                </a:lnTo>
                <a:lnTo>
                  <a:pt x="285" y="66"/>
                </a:lnTo>
                <a:lnTo>
                  <a:pt x="291" y="66"/>
                </a:lnTo>
                <a:lnTo>
                  <a:pt x="295" y="65"/>
                </a:lnTo>
                <a:lnTo>
                  <a:pt x="301" y="64"/>
                </a:lnTo>
                <a:lnTo>
                  <a:pt x="306" y="62"/>
                </a:lnTo>
                <a:lnTo>
                  <a:pt x="312" y="60"/>
                </a:lnTo>
                <a:lnTo>
                  <a:pt x="317" y="59"/>
                </a:lnTo>
                <a:lnTo>
                  <a:pt x="322" y="57"/>
                </a:lnTo>
                <a:lnTo>
                  <a:pt x="328" y="56"/>
                </a:lnTo>
                <a:lnTo>
                  <a:pt x="333" y="55"/>
                </a:lnTo>
                <a:lnTo>
                  <a:pt x="340" y="54"/>
                </a:lnTo>
                <a:lnTo>
                  <a:pt x="345" y="54"/>
                </a:lnTo>
                <a:lnTo>
                  <a:pt x="351" y="54"/>
                </a:lnTo>
                <a:lnTo>
                  <a:pt x="357" y="54"/>
                </a:lnTo>
                <a:lnTo>
                  <a:pt x="363" y="54"/>
                </a:lnTo>
                <a:lnTo>
                  <a:pt x="368" y="54"/>
                </a:lnTo>
                <a:lnTo>
                  <a:pt x="373" y="56"/>
                </a:lnTo>
                <a:lnTo>
                  <a:pt x="378" y="56"/>
                </a:lnTo>
                <a:lnTo>
                  <a:pt x="384" y="58"/>
                </a:lnTo>
                <a:lnTo>
                  <a:pt x="390" y="59"/>
                </a:lnTo>
                <a:lnTo>
                  <a:pt x="395" y="61"/>
                </a:lnTo>
                <a:lnTo>
                  <a:pt x="404" y="64"/>
                </a:lnTo>
                <a:lnTo>
                  <a:pt x="413" y="64"/>
                </a:lnTo>
                <a:lnTo>
                  <a:pt x="422" y="64"/>
                </a:lnTo>
                <a:lnTo>
                  <a:pt x="432" y="63"/>
                </a:lnTo>
                <a:lnTo>
                  <a:pt x="443" y="60"/>
                </a:lnTo>
                <a:lnTo>
                  <a:pt x="452" y="58"/>
                </a:lnTo>
                <a:lnTo>
                  <a:pt x="461" y="55"/>
                </a:lnTo>
                <a:lnTo>
                  <a:pt x="470" y="52"/>
                </a:lnTo>
                <a:lnTo>
                  <a:pt x="477" y="50"/>
                </a:lnTo>
                <a:lnTo>
                  <a:pt x="485" y="50"/>
                </a:lnTo>
                <a:lnTo>
                  <a:pt x="493" y="51"/>
                </a:lnTo>
                <a:lnTo>
                  <a:pt x="501" y="53"/>
                </a:lnTo>
                <a:lnTo>
                  <a:pt x="510" y="56"/>
                </a:lnTo>
                <a:lnTo>
                  <a:pt x="519" y="59"/>
                </a:lnTo>
                <a:lnTo>
                  <a:pt x="528" y="63"/>
                </a:lnTo>
                <a:lnTo>
                  <a:pt x="537" y="66"/>
                </a:lnTo>
                <a:lnTo>
                  <a:pt x="544" y="68"/>
                </a:lnTo>
                <a:lnTo>
                  <a:pt x="551" y="68"/>
                </a:lnTo>
                <a:lnTo>
                  <a:pt x="557" y="68"/>
                </a:lnTo>
                <a:lnTo>
                  <a:pt x="564" y="68"/>
                </a:lnTo>
                <a:lnTo>
                  <a:pt x="570" y="66"/>
                </a:lnTo>
                <a:lnTo>
                  <a:pt x="576" y="63"/>
                </a:lnTo>
                <a:lnTo>
                  <a:pt x="583" y="60"/>
                </a:lnTo>
                <a:lnTo>
                  <a:pt x="590" y="56"/>
                </a:lnTo>
                <a:lnTo>
                  <a:pt x="591" y="56"/>
                </a:lnTo>
                <a:lnTo>
                  <a:pt x="592" y="56"/>
                </a:lnTo>
                <a:lnTo>
                  <a:pt x="595" y="56"/>
                </a:lnTo>
                <a:lnTo>
                  <a:pt x="599" y="56"/>
                </a:lnTo>
                <a:lnTo>
                  <a:pt x="602" y="56"/>
                </a:lnTo>
                <a:lnTo>
                  <a:pt x="606" y="56"/>
                </a:lnTo>
                <a:lnTo>
                  <a:pt x="610" y="56"/>
                </a:lnTo>
                <a:lnTo>
                  <a:pt x="613" y="56"/>
                </a:lnTo>
                <a:lnTo>
                  <a:pt x="624" y="56"/>
                </a:lnTo>
                <a:lnTo>
                  <a:pt x="635" y="58"/>
                </a:lnTo>
                <a:lnTo>
                  <a:pt x="645" y="60"/>
                </a:lnTo>
                <a:lnTo>
                  <a:pt x="655" y="64"/>
                </a:lnTo>
                <a:lnTo>
                  <a:pt x="666" y="67"/>
                </a:lnTo>
                <a:lnTo>
                  <a:pt x="674" y="69"/>
                </a:lnTo>
                <a:lnTo>
                  <a:pt x="682" y="70"/>
                </a:lnTo>
                <a:lnTo>
                  <a:pt x="688" y="69"/>
                </a:lnTo>
                <a:lnTo>
                  <a:pt x="689" y="68"/>
                </a:lnTo>
                <a:lnTo>
                  <a:pt x="692" y="66"/>
                </a:lnTo>
                <a:lnTo>
                  <a:pt x="696" y="63"/>
                </a:lnTo>
                <a:lnTo>
                  <a:pt x="699" y="59"/>
                </a:lnTo>
                <a:lnTo>
                  <a:pt x="702" y="56"/>
                </a:lnTo>
                <a:lnTo>
                  <a:pt x="708" y="52"/>
                </a:lnTo>
                <a:lnTo>
                  <a:pt x="714" y="48"/>
                </a:lnTo>
                <a:lnTo>
                  <a:pt x="720" y="46"/>
                </a:lnTo>
                <a:lnTo>
                  <a:pt x="725" y="45"/>
                </a:lnTo>
                <a:lnTo>
                  <a:pt x="729" y="45"/>
                </a:lnTo>
                <a:lnTo>
                  <a:pt x="735" y="46"/>
                </a:lnTo>
                <a:lnTo>
                  <a:pt x="741" y="46"/>
                </a:lnTo>
                <a:lnTo>
                  <a:pt x="748" y="48"/>
                </a:lnTo>
                <a:lnTo>
                  <a:pt x="755" y="49"/>
                </a:lnTo>
                <a:lnTo>
                  <a:pt x="763" y="50"/>
                </a:lnTo>
                <a:lnTo>
                  <a:pt x="771" y="51"/>
                </a:lnTo>
                <a:lnTo>
                  <a:pt x="780" y="51"/>
                </a:lnTo>
                <a:lnTo>
                  <a:pt x="789" y="51"/>
                </a:lnTo>
                <a:lnTo>
                  <a:pt x="797" y="50"/>
                </a:lnTo>
                <a:lnTo>
                  <a:pt x="806" y="47"/>
                </a:lnTo>
                <a:lnTo>
                  <a:pt x="815" y="44"/>
                </a:lnTo>
                <a:lnTo>
                  <a:pt x="824" y="39"/>
                </a:lnTo>
                <a:lnTo>
                  <a:pt x="832" y="33"/>
                </a:lnTo>
                <a:lnTo>
                  <a:pt x="841" y="25"/>
                </a:lnTo>
                <a:lnTo>
                  <a:pt x="845" y="22"/>
                </a:lnTo>
                <a:lnTo>
                  <a:pt x="851" y="21"/>
                </a:lnTo>
                <a:lnTo>
                  <a:pt x="857" y="21"/>
                </a:lnTo>
                <a:lnTo>
                  <a:pt x="865" y="22"/>
                </a:lnTo>
                <a:lnTo>
                  <a:pt x="873" y="23"/>
                </a:lnTo>
                <a:lnTo>
                  <a:pt x="880" y="24"/>
                </a:lnTo>
                <a:lnTo>
                  <a:pt x="887" y="24"/>
                </a:lnTo>
                <a:lnTo>
                  <a:pt x="891" y="24"/>
                </a:lnTo>
                <a:lnTo>
                  <a:pt x="911" y="20"/>
                </a:lnTo>
                <a:lnTo>
                  <a:pt x="929" y="16"/>
                </a:lnTo>
                <a:lnTo>
                  <a:pt x="943" y="12"/>
                </a:lnTo>
                <a:lnTo>
                  <a:pt x="954" y="9"/>
                </a:lnTo>
                <a:lnTo>
                  <a:pt x="964" y="6"/>
                </a:lnTo>
                <a:lnTo>
                  <a:pt x="972" y="4"/>
                </a:lnTo>
                <a:lnTo>
                  <a:pt x="979" y="2"/>
                </a:lnTo>
                <a:lnTo>
                  <a:pt x="985" y="1"/>
                </a:lnTo>
                <a:lnTo>
                  <a:pt x="990" y="0"/>
                </a:lnTo>
                <a:lnTo>
                  <a:pt x="996" y="0"/>
                </a:lnTo>
                <a:lnTo>
                  <a:pt x="1001" y="1"/>
                </a:lnTo>
                <a:lnTo>
                  <a:pt x="1009" y="2"/>
                </a:lnTo>
                <a:lnTo>
                  <a:pt x="1018" y="4"/>
                </a:lnTo>
                <a:lnTo>
                  <a:pt x="1028" y="7"/>
                </a:lnTo>
                <a:lnTo>
                  <a:pt x="1042" y="10"/>
                </a:lnTo>
                <a:lnTo>
                  <a:pt x="1059" y="15"/>
                </a:lnTo>
                <a:lnTo>
                  <a:pt x="1068" y="16"/>
                </a:lnTo>
                <a:lnTo>
                  <a:pt x="1079" y="17"/>
                </a:lnTo>
                <a:lnTo>
                  <a:pt x="1089" y="17"/>
                </a:lnTo>
                <a:lnTo>
                  <a:pt x="1099" y="18"/>
                </a:lnTo>
                <a:lnTo>
                  <a:pt x="1108" y="18"/>
                </a:lnTo>
                <a:lnTo>
                  <a:pt x="1117" y="21"/>
                </a:lnTo>
                <a:lnTo>
                  <a:pt x="1126" y="25"/>
                </a:lnTo>
                <a:lnTo>
                  <a:pt x="1133" y="32"/>
                </a:lnTo>
                <a:lnTo>
                  <a:pt x="1135" y="35"/>
                </a:lnTo>
                <a:lnTo>
                  <a:pt x="1136" y="39"/>
                </a:lnTo>
                <a:lnTo>
                  <a:pt x="1138" y="42"/>
                </a:lnTo>
                <a:lnTo>
                  <a:pt x="1138" y="46"/>
                </a:lnTo>
                <a:lnTo>
                  <a:pt x="1138" y="50"/>
                </a:lnTo>
                <a:lnTo>
                  <a:pt x="1138" y="52"/>
                </a:lnTo>
                <a:lnTo>
                  <a:pt x="1135" y="54"/>
                </a:lnTo>
                <a:lnTo>
                  <a:pt x="1132" y="56"/>
                </a:lnTo>
                <a:lnTo>
                  <a:pt x="1126" y="57"/>
                </a:lnTo>
                <a:lnTo>
                  <a:pt x="1121" y="58"/>
                </a:lnTo>
                <a:lnTo>
                  <a:pt x="1116" y="60"/>
                </a:lnTo>
                <a:lnTo>
                  <a:pt x="1111" y="61"/>
                </a:lnTo>
                <a:lnTo>
                  <a:pt x="1106" y="62"/>
                </a:lnTo>
                <a:lnTo>
                  <a:pt x="1100" y="63"/>
                </a:lnTo>
                <a:lnTo>
                  <a:pt x="1096" y="63"/>
                </a:lnTo>
                <a:lnTo>
                  <a:pt x="1090" y="62"/>
                </a:lnTo>
                <a:lnTo>
                  <a:pt x="1089" y="65"/>
                </a:lnTo>
                <a:lnTo>
                  <a:pt x="1088" y="68"/>
                </a:lnTo>
                <a:lnTo>
                  <a:pt x="1087" y="71"/>
                </a:lnTo>
                <a:lnTo>
                  <a:pt x="1086" y="74"/>
                </a:lnTo>
                <a:lnTo>
                  <a:pt x="1084" y="76"/>
                </a:lnTo>
                <a:lnTo>
                  <a:pt x="1081" y="79"/>
                </a:lnTo>
                <a:lnTo>
                  <a:pt x="1079" y="81"/>
                </a:lnTo>
                <a:lnTo>
                  <a:pt x="1077" y="82"/>
                </a:lnTo>
                <a:lnTo>
                  <a:pt x="1072" y="86"/>
                </a:lnTo>
                <a:lnTo>
                  <a:pt x="1068" y="89"/>
                </a:lnTo>
                <a:lnTo>
                  <a:pt x="1063" y="92"/>
                </a:lnTo>
                <a:lnTo>
                  <a:pt x="1058" y="95"/>
                </a:lnTo>
                <a:lnTo>
                  <a:pt x="1053" y="98"/>
                </a:lnTo>
                <a:lnTo>
                  <a:pt x="1048" y="101"/>
                </a:lnTo>
                <a:lnTo>
                  <a:pt x="1042" y="104"/>
                </a:lnTo>
                <a:lnTo>
                  <a:pt x="1037" y="106"/>
                </a:lnTo>
                <a:lnTo>
                  <a:pt x="1031" y="109"/>
                </a:lnTo>
                <a:lnTo>
                  <a:pt x="1025" y="111"/>
                </a:lnTo>
                <a:lnTo>
                  <a:pt x="1019" y="112"/>
                </a:lnTo>
                <a:lnTo>
                  <a:pt x="1014" y="114"/>
                </a:lnTo>
                <a:lnTo>
                  <a:pt x="1007" y="115"/>
                </a:lnTo>
                <a:lnTo>
                  <a:pt x="1001" y="115"/>
                </a:lnTo>
                <a:lnTo>
                  <a:pt x="995" y="115"/>
                </a:lnTo>
                <a:lnTo>
                  <a:pt x="988" y="115"/>
                </a:lnTo>
                <a:lnTo>
                  <a:pt x="988" y="121"/>
                </a:lnTo>
                <a:lnTo>
                  <a:pt x="988" y="126"/>
                </a:lnTo>
                <a:lnTo>
                  <a:pt x="986" y="131"/>
                </a:lnTo>
                <a:lnTo>
                  <a:pt x="983" y="135"/>
                </a:lnTo>
                <a:lnTo>
                  <a:pt x="979" y="139"/>
                </a:lnTo>
                <a:lnTo>
                  <a:pt x="974" y="143"/>
                </a:lnTo>
                <a:lnTo>
                  <a:pt x="970" y="145"/>
                </a:lnTo>
                <a:lnTo>
                  <a:pt x="963" y="149"/>
                </a:lnTo>
                <a:lnTo>
                  <a:pt x="958" y="151"/>
                </a:lnTo>
                <a:lnTo>
                  <a:pt x="951" y="153"/>
                </a:lnTo>
                <a:lnTo>
                  <a:pt x="944" y="155"/>
                </a:lnTo>
                <a:lnTo>
                  <a:pt x="936" y="156"/>
                </a:lnTo>
                <a:lnTo>
                  <a:pt x="929" y="158"/>
                </a:lnTo>
                <a:lnTo>
                  <a:pt x="923" y="159"/>
                </a:lnTo>
                <a:lnTo>
                  <a:pt x="916" y="160"/>
                </a:lnTo>
                <a:lnTo>
                  <a:pt x="909" y="161"/>
                </a:lnTo>
                <a:lnTo>
                  <a:pt x="906" y="162"/>
                </a:lnTo>
                <a:lnTo>
                  <a:pt x="902" y="165"/>
                </a:lnTo>
                <a:lnTo>
                  <a:pt x="902" y="168"/>
                </a:lnTo>
                <a:lnTo>
                  <a:pt x="901" y="171"/>
                </a:lnTo>
                <a:lnTo>
                  <a:pt x="900" y="174"/>
                </a:lnTo>
                <a:lnTo>
                  <a:pt x="899" y="177"/>
                </a:lnTo>
                <a:lnTo>
                  <a:pt x="897" y="180"/>
                </a:lnTo>
                <a:lnTo>
                  <a:pt x="893" y="181"/>
                </a:lnTo>
                <a:lnTo>
                  <a:pt x="887" y="183"/>
                </a:lnTo>
                <a:lnTo>
                  <a:pt x="879" y="185"/>
                </a:lnTo>
                <a:lnTo>
                  <a:pt x="872" y="186"/>
                </a:lnTo>
                <a:lnTo>
                  <a:pt x="864" y="187"/>
                </a:lnTo>
                <a:lnTo>
                  <a:pt x="857" y="189"/>
                </a:lnTo>
                <a:lnTo>
                  <a:pt x="850" y="190"/>
                </a:lnTo>
                <a:lnTo>
                  <a:pt x="843" y="192"/>
                </a:lnTo>
                <a:lnTo>
                  <a:pt x="835" y="194"/>
                </a:lnTo>
                <a:lnTo>
                  <a:pt x="828" y="196"/>
                </a:lnTo>
                <a:lnTo>
                  <a:pt x="820" y="199"/>
                </a:lnTo>
                <a:lnTo>
                  <a:pt x="815" y="202"/>
                </a:lnTo>
                <a:lnTo>
                  <a:pt x="808" y="205"/>
                </a:lnTo>
                <a:lnTo>
                  <a:pt x="802" y="209"/>
                </a:lnTo>
                <a:lnTo>
                  <a:pt x="798" y="214"/>
                </a:lnTo>
                <a:lnTo>
                  <a:pt x="793" y="218"/>
                </a:lnTo>
                <a:lnTo>
                  <a:pt x="790" y="224"/>
                </a:lnTo>
                <a:lnTo>
                  <a:pt x="789" y="225"/>
                </a:lnTo>
                <a:lnTo>
                  <a:pt x="788" y="226"/>
                </a:lnTo>
                <a:lnTo>
                  <a:pt x="786" y="227"/>
                </a:lnTo>
                <a:lnTo>
                  <a:pt x="783" y="228"/>
                </a:lnTo>
                <a:lnTo>
                  <a:pt x="781" y="228"/>
                </a:lnTo>
                <a:lnTo>
                  <a:pt x="778" y="229"/>
                </a:lnTo>
                <a:lnTo>
                  <a:pt x="775" y="230"/>
                </a:lnTo>
                <a:lnTo>
                  <a:pt x="773" y="231"/>
                </a:lnTo>
                <a:lnTo>
                  <a:pt x="766" y="231"/>
                </a:lnTo>
                <a:lnTo>
                  <a:pt x="760" y="231"/>
                </a:lnTo>
                <a:lnTo>
                  <a:pt x="754" y="230"/>
                </a:lnTo>
                <a:lnTo>
                  <a:pt x="748" y="229"/>
                </a:lnTo>
                <a:lnTo>
                  <a:pt x="742" y="229"/>
                </a:lnTo>
                <a:lnTo>
                  <a:pt x="736" y="229"/>
                </a:lnTo>
                <a:lnTo>
                  <a:pt x="730" y="229"/>
                </a:lnTo>
                <a:lnTo>
                  <a:pt x="724" y="231"/>
                </a:lnTo>
                <a:lnTo>
                  <a:pt x="718" y="234"/>
                </a:lnTo>
                <a:lnTo>
                  <a:pt x="714" y="237"/>
                </a:lnTo>
                <a:lnTo>
                  <a:pt x="709" y="240"/>
                </a:lnTo>
                <a:lnTo>
                  <a:pt x="705" y="243"/>
                </a:lnTo>
                <a:lnTo>
                  <a:pt x="701" y="246"/>
                </a:lnTo>
                <a:lnTo>
                  <a:pt x="698" y="248"/>
                </a:lnTo>
                <a:lnTo>
                  <a:pt x="694" y="249"/>
                </a:lnTo>
                <a:lnTo>
                  <a:pt x="690" y="250"/>
                </a:lnTo>
                <a:lnTo>
                  <a:pt x="681" y="250"/>
                </a:lnTo>
                <a:lnTo>
                  <a:pt x="672" y="252"/>
                </a:lnTo>
                <a:lnTo>
                  <a:pt x="664" y="254"/>
                </a:lnTo>
                <a:lnTo>
                  <a:pt x="657" y="256"/>
                </a:lnTo>
                <a:lnTo>
                  <a:pt x="648" y="258"/>
                </a:lnTo>
                <a:lnTo>
                  <a:pt x="640" y="260"/>
                </a:lnTo>
                <a:lnTo>
                  <a:pt x="631" y="261"/>
                </a:lnTo>
                <a:lnTo>
                  <a:pt x="621" y="261"/>
                </a:lnTo>
                <a:lnTo>
                  <a:pt x="616" y="260"/>
                </a:lnTo>
                <a:lnTo>
                  <a:pt x="610" y="257"/>
                </a:lnTo>
                <a:lnTo>
                  <a:pt x="603" y="255"/>
                </a:lnTo>
                <a:lnTo>
                  <a:pt x="599" y="252"/>
                </a:lnTo>
                <a:lnTo>
                  <a:pt x="592" y="250"/>
                </a:lnTo>
                <a:lnTo>
                  <a:pt x="586" y="249"/>
                </a:lnTo>
                <a:lnTo>
                  <a:pt x="580" y="249"/>
                </a:lnTo>
                <a:lnTo>
                  <a:pt x="573" y="250"/>
                </a:lnTo>
                <a:lnTo>
                  <a:pt x="571" y="251"/>
                </a:lnTo>
                <a:lnTo>
                  <a:pt x="567" y="252"/>
                </a:lnTo>
                <a:lnTo>
                  <a:pt x="565" y="254"/>
                </a:lnTo>
                <a:lnTo>
                  <a:pt x="563" y="254"/>
                </a:lnTo>
                <a:lnTo>
                  <a:pt x="561" y="256"/>
                </a:lnTo>
                <a:lnTo>
                  <a:pt x="560" y="256"/>
                </a:lnTo>
                <a:lnTo>
                  <a:pt x="558" y="257"/>
                </a:lnTo>
                <a:lnTo>
                  <a:pt x="557" y="257"/>
                </a:lnTo>
                <a:lnTo>
                  <a:pt x="552" y="258"/>
                </a:lnTo>
                <a:lnTo>
                  <a:pt x="546" y="258"/>
                </a:lnTo>
                <a:lnTo>
                  <a:pt x="539" y="258"/>
                </a:lnTo>
                <a:lnTo>
                  <a:pt x="534" y="258"/>
                </a:lnTo>
                <a:lnTo>
                  <a:pt x="528" y="257"/>
                </a:lnTo>
                <a:lnTo>
                  <a:pt x="521" y="256"/>
                </a:lnTo>
                <a:lnTo>
                  <a:pt x="516" y="256"/>
                </a:lnTo>
                <a:lnTo>
                  <a:pt x="510" y="255"/>
                </a:lnTo>
                <a:lnTo>
                  <a:pt x="488" y="246"/>
                </a:lnTo>
              </a:path>
            </a:pathLst>
          </a:custGeom>
          <a:solidFill>
            <a:srgbClr val="809EC2"/>
          </a:solidFill>
          <a:ln w="9525" cap="rnd">
            <a:solidFill>
              <a:srgbClr val="004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12" name="Text Box 292"/>
          <p:cNvSpPr txBox="1">
            <a:spLocks noChangeArrowheads="1"/>
          </p:cNvSpPr>
          <p:nvPr/>
        </p:nvSpPr>
        <p:spPr bwMode="auto">
          <a:xfrm>
            <a:off x="533400" y="5265738"/>
            <a:ext cx="1566647" cy="707886"/>
          </a:xfrm>
          <a:prstGeom prst="rect">
            <a:avLst/>
          </a:prstGeom>
          <a:noFill/>
          <a:ln>
            <a:noFill/>
          </a:ln>
          <a:effectLst/>
          <a:extLst>
            <a:ext uri="{909E8E84-426E-40DD-AFC4-6F175D3DCCD1}">
              <a14:hiddenFill xmlns:a14="http://schemas.microsoft.com/office/drawing/2010/main">
                <a:solidFill>
                  <a:srgbClr val="450F56"/>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2000" b="1" dirty="0">
                <a:solidFill>
                  <a:schemeClr val="bg1"/>
                </a:solidFill>
                <a:latin typeface="Times New Roman" pitchFamily="18" charset="0"/>
              </a:rPr>
              <a:t>PANCREAS
</a:t>
            </a:r>
            <a:endParaRPr lang="en-US" sz="2000" b="1" dirty="0">
              <a:solidFill>
                <a:schemeClr val="bg1"/>
              </a:solidFill>
              <a:latin typeface="Times New Roman" pitchFamily="18" charset="0"/>
            </a:endParaRPr>
          </a:p>
        </p:txBody>
      </p:sp>
      <p:sp>
        <p:nvSpPr>
          <p:cNvPr id="5413" name="Rectangle 293"/>
          <p:cNvSpPr>
            <a:spLocks noChangeArrowheads="1"/>
          </p:cNvSpPr>
          <p:nvPr/>
        </p:nvSpPr>
        <p:spPr bwMode="auto">
          <a:xfrm>
            <a:off x="4038600" y="3657600"/>
            <a:ext cx="1524000" cy="861774"/>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gn="ctr">
              <a:lnSpc>
                <a:spcPct val="80000"/>
              </a:lnSpc>
            </a:pPr>
            <a:r>
              <a:rPr lang="en-GB" sz="1400" b="1" dirty="0">
                <a:solidFill>
                  <a:schemeClr val="bg1"/>
                </a:solidFill>
                <a:latin typeface="Verdana" pitchFamily="34" charset="0"/>
              </a:rPr>
              <a:t>The rate of glucose entering the blood
</a:t>
            </a:r>
            <a:endParaRPr lang="en-US" sz="1400" b="1" dirty="0">
              <a:solidFill>
                <a:schemeClr val="bg1"/>
              </a:solidFill>
              <a:latin typeface="Verdana" pitchFamily="34" charset="0"/>
            </a:endParaRPr>
          </a:p>
        </p:txBody>
      </p:sp>
      <p:sp>
        <p:nvSpPr>
          <p:cNvPr id="5414" name="Rectangle 294"/>
          <p:cNvSpPr>
            <a:spLocks noChangeArrowheads="1"/>
          </p:cNvSpPr>
          <p:nvPr/>
        </p:nvSpPr>
        <p:spPr bwMode="auto">
          <a:xfrm>
            <a:off x="4495800" y="5029200"/>
            <a:ext cx="1066800" cy="886397"/>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gn="ctr">
              <a:lnSpc>
                <a:spcPct val="80000"/>
              </a:lnSpc>
            </a:pPr>
            <a:r>
              <a:rPr lang="en-GB" sz="1200" b="1" dirty="0">
                <a:solidFill>
                  <a:schemeClr val="bg1"/>
                </a:solidFill>
                <a:latin typeface="Verdana" pitchFamily="34" charset="0"/>
              </a:rPr>
              <a:t>The rate of extinction of glucose from the blood
</a:t>
            </a:r>
            <a:endParaRPr lang="en-US" sz="1200" b="1" dirty="0">
              <a:solidFill>
                <a:schemeClr val="bg1"/>
              </a:solidFill>
              <a:latin typeface="Verdana" pitchFamily="34" charset="0"/>
            </a:endParaRPr>
          </a:p>
        </p:txBody>
      </p:sp>
      <p:grpSp>
        <p:nvGrpSpPr>
          <p:cNvPr id="5415" name="Group 295"/>
          <p:cNvGrpSpPr>
            <a:grpSpLocks/>
          </p:cNvGrpSpPr>
          <p:nvPr/>
        </p:nvGrpSpPr>
        <p:grpSpPr bwMode="auto">
          <a:xfrm>
            <a:off x="533400" y="838200"/>
            <a:ext cx="3276600" cy="4195876"/>
            <a:chOff x="1167" y="1386"/>
            <a:chExt cx="1194" cy="1742"/>
          </a:xfrm>
        </p:grpSpPr>
        <p:sp>
          <p:nvSpPr>
            <p:cNvPr id="5416" name="Rectangle 296"/>
            <p:cNvSpPr>
              <a:spLocks noChangeArrowheads="1"/>
            </p:cNvSpPr>
            <p:nvPr/>
          </p:nvSpPr>
          <p:spPr bwMode="auto">
            <a:xfrm>
              <a:off x="1167" y="2949"/>
              <a:ext cx="393" cy="179"/>
            </a:xfrm>
            <a:prstGeom prst="rect">
              <a:avLst/>
            </a:prstGeom>
            <a:noFill/>
            <a:ln>
              <a:noFill/>
            </a:ln>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gn="ctr"/>
              <a:r>
                <a:rPr lang="en-GB" sz="1400" b="1" dirty="0">
                  <a:solidFill>
                    <a:srgbClr val="F3A53D"/>
                  </a:solidFill>
                  <a:latin typeface="Verdana" pitchFamily="34" charset="0"/>
                </a:rPr>
                <a:t>AMYLIN
</a:t>
              </a:r>
              <a:endParaRPr lang="en-US" sz="1000" b="1" dirty="0">
                <a:solidFill>
                  <a:srgbClr val="F3A53D"/>
                </a:solidFill>
                <a:latin typeface="Verdana" pitchFamily="34" charset="0"/>
              </a:endParaRPr>
            </a:p>
          </p:txBody>
        </p:sp>
        <p:grpSp>
          <p:nvGrpSpPr>
            <p:cNvPr id="5417" name="Group 297"/>
            <p:cNvGrpSpPr>
              <a:grpSpLocks/>
            </p:cNvGrpSpPr>
            <p:nvPr/>
          </p:nvGrpSpPr>
          <p:grpSpPr bwMode="auto">
            <a:xfrm>
              <a:off x="1368" y="1386"/>
              <a:ext cx="993" cy="1549"/>
              <a:chOff x="1176" y="1224"/>
              <a:chExt cx="1144" cy="1784"/>
            </a:xfrm>
          </p:grpSpPr>
          <p:sp>
            <p:nvSpPr>
              <p:cNvPr id="5418" name="Line 298"/>
              <p:cNvSpPr>
                <a:spLocks noChangeShapeType="1"/>
              </p:cNvSpPr>
              <p:nvPr/>
            </p:nvSpPr>
            <p:spPr bwMode="auto">
              <a:xfrm>
                <a:off x="1176" y="1224"/>
                <a:ext cx="1144" cy="0"/>
              </a:xfrm>
              <a:prstGeom prst="line">
                <a:avLst/>
              </a:prstGeom>
              <a:noFill/>
              <a:ln w="19050">
                <a:solidFill>
                  <a:srgbClr val="F3A53D"/>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19" name="Line 299"/>
              <p:cNvSpPr>
                <a:spLocks noChangeShapeType="1"/>
              </p:cNvSpPr>
              <p:nvPr/>
            </p:nvSpPr>
            <p:spPr bwMode="auto">
              <a:xfrm>
                <a:off x="1176" y="1224"/>
                <a:ext cx="0" cy="1784"/>
              </a:xfrm>
              <a:prstGeom prst="line">
                <a:avLst/>
              </a:prstGeom>
              <a:noFill/>
              <a:ln w="19050">
                <a:solidFill>
                  <a:srgbClr val="F3A53D"/>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sp>
        <p:nvSpPr>
          <p:cNvPr id="5424" name="Line 304"/>
          <p:cNvSpPr>
            <a:spLocks noChangeShapeType="1"/>
          </p:cNvSpPr>
          <p:nvPr/>
        </p:nvSpPr>
        <p:spPr bwMode="auto">
          <a:xfrm flipH="1">
            <a:off x="3276600" y="1524000"/>
            <a:ext cx="1447800" cy="2895600"/>
          </a:xfrm>
          <a:prstGeom prst="line">
            <a:avLst/>
          </a:prstGeom>
          <a:noFill/>
          <a:ln w="19050">
            <a:solidFill>
              <a:srgbClr val="F3A53D"/>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25" name="Line 305"/>
          <p:cNvSpPr>
            <a:spLocks noChangeShapeType="1"/>
          </p:cNvSpPr>
          <p:nvPr/>
        </p:nvSpPr>
        <p:spPr bwMode="auto">
          <a:xfrm>
            <a:off x="5105400" y="1676400"/>
            <a:ext cx="990600" cy="1600200"/>
          </a:xfrm>
          <a:prstGeom prst="line">
            <a:avLst/>
          </a:prstGeom>
          <a:noFill/>
          <a:ln w="19050">
            <a:solidFill>
              <a:srgbClr val="F3A53D"/>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26" name="Line 306"/>
          <p:cNvSpPr>
            <a:spLocks noChangeShapeType="1"/>
          </p:cNvSpPr>
          <p:nvPr/>
        </p:nvSpPr>
        <p:spPr bwMode="auto">
          <a:xfrm rot="16200000" flipV="1">
            <a:off x="5337175" y="3740151"/>
            <a:ext cx="3175" cy="107950"/>
          </a:xfrm>
          <a:prstGeom prst="line">
            <a:avLst/>
          </a:prstGeom>
          <a:noFill/>
          <a:ln w="19050">
            <a:solidFill>
              <a:srgbClr val="F3A53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33" name="Rectangle 313"/>
          <p:cNvSpPr>
            <a:spLocks noChangeArrowheads="1"/>
          </p:cNvSpPr>
          <p:nvPr/>
        </p:nvSpPr>
        <p:spPr bwMode="auto">
          <a:xfrm>
            <a:off x="7086600" y="1600200"/>
            <a:ext cx="1012825" cy="627864"/>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p>
            <a:pPr>
              <a:lnSpc>
                <a:spcPct val="85000"/>
              </a:lnSpc>
            </a:pPr>
            <a:r>
              <a:rPr lang="en-GB" sz="1600" b="1" i="1" dirty="0">
                <a:latin typeface="Verdana" pitchFamily="34" charset="0"/>
              </a:rPr>
              <a:t>Food intake
</a:t>
            </a:r>
            <a:endParaRPr lang="en-US" sz="1600" b="1" i="1" dirty="0">
              <a:latin typeface="Verdana" pitchFamily="34" charset="0"/>
            </a:endParaRPr>
          </a:p>
        </p:txBody>
      </p:sp>
      <p:sp>
        <p:nvSpPr>
          <p:cNvPr id="5434" name="Rectangle 314"/>
          <p:cNvSpPr>
            <a:spLocks noChangeArrowheads="1"/>
          </p:cNvSpPr>
          <p:nvPr/>
        </p:nvSpPr>
        <p:spPr bwMode="auto">
          <a:xfrm>
            <a:off x="7010400" y="914400"/>
            <a:ext cx="1112045" cy="627864"/>
          </a:xfrm>
          <a:prstGeom prst="rect">
            <a:avLst/>
          </a:prstGeom>
          <a:noFill/>
          <a:ln>
            <a:noFill/>
          </a:ln>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0" tIns="0" rIns="0" bIns="0">
            <a:spAutoFit/>
          </a:bodyPr>
          <a:lstStyle/>
          <a:p>
            <a:pPr>
              <a:lnSpc>
                <a:spcPct val="85000"/>
              </a:lnSpc>
            </a:pPr>
            <a:r>
              <a:rPr lang="en-GB" sz="1600" b="1" i="1" dirty="0">
                <a:latin typeface="Verdana" pitchFamily="34" charset="0"/>
              </a:rPr>
              <a:t>Feeling full
</a:t>
            </a:r>
            <a:endParaRPr lang="en-US" sz="1600" b="1" i="1" dirty="0">
              <a:solidFill>
                <a:srgbClr val="004080"/>
              </a:solidFill>
              <a:latin typeface="Verdana" pitchFamily="34" charset="0"/>
            </a:endParaRPr>
          </a:p>
        </p:txBody>
      </p:sp>
      <p:sp>
        <p:nvSpPr>
          <p:cNvPr id="5435" name="Line 315"/>
          <p:cNvSpPr>
            <a:spLocks noChangeShapeType="1"/>
          </p:cNvSpPr>
          <p:nvPr/>
        </p:nvSpPr>
        <p:spPr bwMode="auto">
          <a:xfrm>
            <a:off x="5867400" y="1600200"/>
            <a:ext cx="1447800" cy="1219200"/>
          </a:xfrm>
          <a:prstGeom prst="line">
            <a:avLst/>
          </a:prstGeom>
          <a:noFill/>
          <a:ln w="19050">
            <a:solidFill>
              <a:srgbClr val="F3A53D"/>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37" name="Line 317"/>
          <p:cNvSpPr>
            <a:spLocks noChangeShapeType="1"/>
          </p:cNvSpPr>
          <p:nvPr/>
        </p:nvSpPr>
        <p:spPr bwMode="auto">
          <a:xfrm rot="-16200000" flipH="1" flipV="1">
            <a:off x="6172200" y="2743200"/>
            <a:ext cx="0" cy="152400"/>
          </a:xfrm>
          <a:prstGeom prst="line">
            <a:avLst/>
          </a:prstGeom>
          <a:noFill/>
          <a:ln w="19050">
            <a:solidFill>
              <a:srgbClr val="F3A53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438" name="Freeform 318"/>
          <p:cNvSpPr>
            <a:spLocks/>
          </p:cNvSpPr>
          <p:nvPr/>
        </p:nvSpPr>
        <p:spPr bwMode="auto">
          <a:xfrm>
            <a:off x="4038600" y="228600"/>
            <a:ext cx="1905000" cy="1106488"/>
          </a:xfrm>
          <a:custGeom>
            <a:avLst/>
            <a:gdLst>
              <a:gd name="T0" fmla="*/ 188 w 794"/>
              <a:gd name="T1" fmla="*/ 42 h 458"/>
              <a:gd name="T2" fmla="*/ 165 w 794"/>
              <a:gd name="T3" fmla="*/ 49 h 458"/>
              <a:gd name="T4" fmla="*/ 133 w 794"/>
              <a:gd name="T5" fmla="*/ 70 h 458"/>
              <a:gd name="T6" fmla="*/ 77 w 794"/>
              <a:gd name="T7" fmla="*/ 106 h 458"/>
              <a:gd name="T8" fmla="*/ 48 w 794"/>
              <a:gd name="T9" fmla="*/ 134 h 458"/>
              <a:gd name="T10" fmla="*/ 30 w 794"/>
              <a:gd name="T11" fmla="*/ 161 h 458"/>
              <a:gd name="T12" fmla="*/ 0 w 794"/>
              <a:gd name="T13" fmla="*/ 217 h 458"/>
              <a:gd name="T14" fmla="*/ 3 w 794"/>
              <a:gd name="T15" fmla="*/ 241 h 458"/>
              <a:gd name="T16" fmla="*/ 2 w 794"/>
              <a:gd name="T17" fmla="*/ 263 h 458"/>
              <a:gd name="T18" fmla="*/ 3 w 794"/>
              <a:gd name="T19" fmla="*/ 293 h 458"/>
              <a:gd name="T20" fmla="*/ 16 w 794"/>
              <a:gd name="T21" fmla="*/ 316 h 458"/>
              <a:gd name="T22" fmla="*/ 28 w 794"/>
              <a:gd name="T23" fmla="*/ 339 h 458"/>
              <a:gd name="T24" fmla="*/ 53 w 794"/>
              <a:gd name="T25" fmla="*/ 349 h 458"/>
              <a:gd name="T26" fmla="*/ 87 w 794"/>
              <a:gd name="T27" fmla="*/ 351 h 458"/>
              <a:gd name="T28" fmla="*/ 133 w 794"/>
              <a:gd name="T29" fmla="*/ 360 h 458"/>
              <a:gd name="T30" fmla="*/ 179 w 794"/>
              <a:gd name="T31" fmla="*/ 360 h 458"/>
              <a:gd name="T32" fmla="*/ 203 w 794"/>
              <a:gd name="T33" fmla="*/ 374 h 458"/>
              <a:gd name="T34" fmla="*/ 205 w 794"/>
              <a:gd name="T35" fmla="*/ 408 h 458"/>
              <a:gd name="T36" fmla="*/ 222 w 794"/>
              <a:gd name="T37" fmla="*/ 426 h 458"/>
              <a:gd name="T38" fmla="*/ 246 w 794"/>
              <a:gd name="T39" fmla="*/ 434 h 458"/>
              <a:gd name="T40" fmla="*/ 274 w 794"/>
              <a:gd name="T41" fmla="*/ 435 h 458"/>
              <a:gd name="T42" fmla="*/ 292 w 794"/>
              <a:gd name="T43" fmla="*/ 436 h 458"/>
              <a:gd name="T44" fmla="*/ 301 w 794"/>
              <a:gd name="T45" fmla="*/ 446 h 458"/>
              <a:gd name="T46" fmla="*/ 372 w 794"/>
              <a:gd name="T47" fmla="*/ 455 h 458"/>
              <a:gd name="T48" fmla="*/ 412 w 794"/>
              <a:gd name="T49" fmla="*/ 450 h 458"/>
              <a:gd name="T50" fmla="*/ 444 w 794"/>
              <a:gd name="T51" fmla="*/ 431 h 458"/>
              <a:gd name="T52" fmla="*/ 464 w 794"/>
              <a:gd name="T53" fmla="*/ 420 h 458"/>
              <a:gd name="T54" fmla="*/ 483 w 794"/>
              <a:gd name="T55" fmla="*/ 412 h 458"/>
              <a:gd name="T56" fmla="*/ 509 w 794"/>
              <a:gd name="T57" fmla="*/ 404 h 458"/>
              <a:gd name="T58" fmla="*/ 555 w 794"/>
              <a:gd name="T59" fmla="*/ 384 h 458"/>
              <a:gd name="T60" fmla="*/ 605 w 794"/>
              <a:gd name="T61" fmla="*/ 367 h 458"/>
              <a:gd name="T62" fmla="*/ 642 w 794"/>
              <a:gd name="T63" fmla="*/ 345 h 458"/>
              <a:gd name="T64" fmla="*/ 677 w 794"/>
              <a:gd name="T65" fmla="*/ 344 h 458"/>
              <a:gd name="T66" fmla="*/ 698 w 794"/>
              <a:gd name="T67" fmla="*/ 337 h 458"/>
              <a:gd name="T68" fmla="*/ 750 w 794"/>
              <a:gd name="T69" fmla="*/ 328 h 458"/>
              <a:gd name="T70" fmla="*/ 793 w 794"/>
              <a:gd name="T71" fmla="*/ 279 h 458"/>
              <a:gd name="T72" fmla="*/ 791 w 794"/>
              <a:gd name="T73" fmla="*/ 261 h 458"/>
              <a:gd name="T74" fmla="*/ 791 w 794"/>
              <a:gd name="T75" fmla="*/ 229 h 458"/>
              <a:gd name="T76" fmla="*/ 775 w 794"/>
              <a:gd name="T77" fmla="*/ 193 h 458"/>
              <a:gd name="T78" fmla="*/ 761 w 794"/>
              <a:gd name="T79" fmla="*/ 172 h 458"/>
              <a:gd name="T80" fmla="*/ 716 w 794"/>
              <a:gd name="T81" fmla="*/ 115 h 458"/>
              <a:gd name="T82" fmla="*/ 661 w 794"/>
              <a:gd name="T83" fmla="*/ 81 h 458"/>
              <a:gd name="T84" fmla="*/ 642 w 794"/>
              <a:gd name="T85" fmla="*/ 72 h 458"/>
              <a:gd name="T86" fmla="*/ 627 w 794"/>
              <a:gd name="T87" fmla="*/ 63 h 458"/>
              <a:gd name="T88" fmla="*/ 609 w 794"/>
              <a:gd name="T89" fmla="*/ 51 h 458"/>
              <a:gd name="T90" fmla="*/ 583 w 794"/>
              <a:gd name="T91" fmla="*/ 44 h 458"/>
              <a:gd name="T92" fmla="*/ 552 w 794"/>
              <a:gd name="T93" fmla="*/ 30 h 458"/>
              <a:gd name="T94" fmla="*/ 499 w 794"/>
              <a:gd name="T95" fmla="*/ 18 h 458"/>
              <a:gd name="T96" fmla="*/ 470 w 794"/>
              <a:gd name="T97" fmla="*/ 5 h 458"/>
              <a:gd name="T98" fmla="*/ 426 w 794"/>
              <a:gd name="T99" fmla="*/ 0 h 458"/>
              <a:gd name="T100" fmla="*/ 379 w 794"/>
              <a:gd name="T101" fmla="*/ 2 h 458"/>
              <a:gd name="T102" fmla="*/ 346 w 794"/>
              <a:gd name="T103" fmla="*/ 12 h 458"/>
              <a:gd name="T104" fmla="*/ 330 w 794"/>
              <a:gd name="T105" fmla="*/ 6 h 458"/>
              <a:gd name="T106" fmla="*/ 293 w 794"/>
              <a:gd name="T107" fmla="*/ 8 h 458"/>
              <a:gd name="T108" fmla="*/ 250 w 794"/>
              <a:gd name="T109" fmla="*/ 20 h 458"/>
              <a:gd name="T110" fmla="*/ 233 w 794"/>
              <a:gd name="T111" fmla="*/ 2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458">
                <a:moveTo>
                  <a:pt x="235" y="28"/>
                </a:moveTo>
                <a:lnTo>
                  <a:pt x="229" y="31"/>
                </a:lnTo>
                <a:lnTo>
                  <a:pt x="222" y="34"/>
                </a:lnTo>
                <a:lnTo>
                  <a:pt x="217" y="36"/>
                </a:lnTo>
                <a:lnTo>
                  <a:pt x="210" y="38"/>
                </a:lnTo>
                <a:lnTo>
                  <a:pt x="203" y="40"/>
                </a:lnTo>
                <a:lnTo>
                  <a:pt x="195" y="41"/>
                </a:lnTo>
                <a:lnTo>
                  <a:pt x="188" y="42"/>
                </a:lnTo>
                <a:lnTo>
                  <a:pt x="182" y="43"/>
                </a:lnTo>
                <a:lnTo>
                  <a:pt x="178" y="43"/>
                </a:lnTo>
                <a:lnTo>
                  <a:pt x="176" y="44"/>
                </a:lnTo>
                <a:lnTo>
                  <a:pt x="174" y="45"/>
                </a:lnTo>
                <a:lnTo>
                  <a:pt x="170" y="46"/>
                </a:lnTo>
                <a:lnTo>
                  <a:pt x="169" y="47"/>
                </a:lnTo>
                <a:lnTo>
                  <a:pt x="167" y="47"/>
                </a:lnTo>
                <a:lnTo>
                  <a:pt x="165" y="49"/>
                </a:lnTo>
                <a:lnTo>
                  <a:pt x="163" y="50"/>
                </a:lnTo>
                <a:lnTo>
                  <a:pt x="158" y="53"/>
                </a:lnTo>
                <a:lnTo>
                  <a:pt x="155" y="56"/>
                </a:lnTo>
                <a:lnTo>
                  <a:pt x="150" y="59"/>
                </a:lnTo>
                <a:lnTo>
                  <a:pt x="146" y="61"/>
                </a:lnTo>
                <a:lnTo>
                  <a:pt x="141" y="64"/>
                </a:lnTo>
                <a:lnTo>
                  <a:pt x="138" y="67"/>
                </a:lnTo>
                <a:lnTo>
                  <a:pt x="133" y="70"/>
                </a:lnTo>
                <a:lnTo>
                  <a:pt x="129" y="72"/>
                </a:lnTo>
                <a:lnTo>
                  <a:pt x="121" y="77"/>
                </a:lnTo>
                <a:lnTo>
                  <a:pt x="113" y="81"/>
                </a:lnTo>
                <a:lnTo>
                  <a:pt x="105" y="86"/>
                </a:lnTo>
                <a:lnTo>
                  <a:pt x="97" y="91"/>
                </a:lnTo>
                <a:lnTo>
                  <a:pt x="91" y="95"/>
                </a:lnTo>
                <a:lnTo>
                  <a:pt x="83" y="101"/>
                </a:lnTo>
                <a:lnTo>
                  <a:pt x="77" y="106"/>
                </a:lnTo>
                <a:lnTo>
                  <a:pt x="70" y="113"/>
                </a:lnTo>
                <a:lnTo>
                  <a:pt x="69" y="115"/>
                </a:lnTo>
                <a:lnTo>
                  <a:pt x="67" y="117"/>
                </a:lnTo>
                <a:lnTo>
                  <a:pt x="65" y="119"/>
                </a:lnTo>
                <a:lnTo>
                  <a:pt x="64" y="121"/>
                </a:lnTo>
                <a:lnTo>
                  <a:pt x="58" y="126"/>
                </a:lnTo>
                <a:lnTo>
                  <a:pt x="52" y="130"/>
                </a:lnTo>
                <a:lnTo>
                  <a:pt x="48" y="134"/>
                </a:lnTo>
                <a:lnTo>
                  <a:pt x="43" y="138"/>
                </a:lnTo>
                <a:lnTo>
                  <a:pt x="39" y="143"/>
                </a:lnTo>
                <a:lnTo>
                  <a:pt x="35" y="147"/>
                </a:lnTo>
                <a:lnTo>
                  <a:pt x="34" y="153"/>
                </a:lnTo>
                <a:lnTo>
                  <a:pt x="33" y="159"/>
                </a:lnTo>
                <a:lnTo>
                  <a:pt x="32" y="159"/>
                </a:lnTo>
                <a:lnTo>
                  <a:pt x="31" y="160"/>
                </a:lnTo>
                <a:lnTo>
                  <a:pt x="30" y="161"/>
                </a:lnTo>
                <a:lnTo>
                  <a:pt x="29" y="162"/>
                </a:lnTo>
                <a:lnTo>
                  <a:pt x="23" y="169"/>
                </a:lnTo>
                <a:lnTo>
                  <a:pt x="17" y="176"/>
                </a:lnTo>
                <a:lnTo>
                  <a:pt x="12" y="184"/>
                </a:lnTo>
                <a:lnTo>
                  <a:pt x="7" y="192"/>
                </a:lnTo>
                <a:lnTo>
                  <a:pt x="3" y="200"/>
                </a:lnTo>
                <a:lnTo>
                  <a:pt x="1" y="208"/>
                </a:lnTo>
                <a:lnTo>
                  <a:pt x="0" y="217"/>
                </a:lnTo>
                <a:lnTo>
                  <a:pt x="1" y="226"/>
                </a:lnTo>
                <a:lnTo>
                  <a:pt x="1" y="228"/>
                </a:lnTo>
                <a:lnTo>
                  <a:pt x="2" y="230"/>
                </a:lnTo>
                <a:lnTo>
                  <a:pt x="2" y="232"/>
                </a:lnTo>
                <a:lnTo>
                  <a:pt x="3" y="234"/>
                </a:lnTo>
                <a:lnTo>
                  <a:pt x="3" y="237"/>
                </a:lnTo>
                <a:lnTo>
                  <a:pt x="3" y="239"/>
                </a:lnTo>
                <a:lnTo>
                  <a:pt x="3" y="241"/>
                </a:lnTo>
                <a:lnTo>
                  <a:pt x="2" y="243"/>
                </a:lnTo>
                <a:lnTo>
                  <a:pt x="2" y="246"/>
                </a:lnTo>
                <a:lnTo>
                  <a:pt x="1" y="249"/>
                </a:lnTo>
                <a:lnTo>
                  <a:pt x="1" y="252"/>
                </a:lnTo>
                <a:lnTo>
                  <a:pt x="1" y="255"/>
                </a:lnTo>
                <a:lnTo>
                  <a:pt x="1" y="258"/>
                </a:lnTo>
                <a:lnTo>
                  <a:pt x="1" y="261"/>
                </a:lnTo>
                <a:lnTo>
                  <a:pt x="2" y="263"/>
                </a:lnTo>
                <a:lnTo>
                  <a:pt x="2" y="266"/>
                </a:lnTo>
                <a:lnTo>
                  <a:pt x="3" y="270"/>
                </a:lnTo>
                <a:lnTo>
                  <a:pt x="3" y="274"/>
                </a:lnTo>
                <a:lnTo>
                  <a:pt x="3" y="278"/>
                </a:lnTo>
                <a:lnTo>
                  <a:pt x="3" y="281"/>
                </a:lnTo>
                <a:lnTo>
                  <a:pt x="3" y="285"/>
                </a:lnTo>
                <a:lnTo>
                  <a:pt x="3" y="289"/>
                </a:lnTo>
                <a:lnTo>
                  <a:pt x="3" y="293"/>
                </a:lnTo>
                <a:lnTo>
                  <a:pt x="5" y="296"/>
                </a:lnTo>
                <a:lnTo>
                  <a:pt x="6" y="299"/>
                </a:lnTo>
                <a:lnTo>
                  <a:pt x="8" y="302"/>
                </a:lnTo>
                <a:lnTo>
                  <a:pt x="11" y="305"/>
                </a:lnTo>
                <a:lnTo>
                  <a:pt x="12" y="307"/>
                </a:lnTo>
                <a:lnTo>
                  <a:pt x="14" y="310"/>
                </a:lnTo>
                <a:lnTo>
                  <a:pt x="15" y="313"/>
                </a:lnTo>
                <a:lnTo>
                  <a:pt x="16" y="316"/>
                </a:lnTo>
                <a:lnTo>
                  <a:pt x="16" y="319"/>
                </a:lnTo>
                <a:lnTo>
                  <a:pt x="17" y="323"/>
                </a:lnTo>
                <a:lnTo>
                  <a:pt x="19" y="326"/>
                </a:lnTo>
                <a:lnTo>
                  <a:pt x="20" y="329"/>
                </a:lnTo>
                <a:lnTo>
                  <a:pt x="21" y="332"/>
                </a:lnTo>
                <a:lnTo>
                  <a:pt x="23" y="334"/>
                </a:lnTo>
                <a:lnTo>
                  <a:pt x="25" y="337"/>
                </a:lnTo>
                <a:lnTo>
                  <a:pt x="28" y="339"/>
                </a:lnTo>
                <a:lnTo>
                  <a:pt x="31" y="342"/>
                </a:lnTo>
                <a:lnTo>
                  <a:pt x="33" y="343"/>
                </a:lnTo>
                <a:lnTo>
                  <a:pt x="37" y="345"/>
                </a:lnTo>
                <a:lnTo>
                  <a:pt x="40" y="347"/>
                </a:lnTo>
                <a:lnTo>
                  <a:pt x="43" y="348"/>
                </a:lnTo>
                <a:lnTo>
                  <a:pt x="47" y="348"/>
                </a:lnTo>
                <a:lnTo>
                  <a:pt x="50" y="349"/>
                </a:lnTo>
                <a:lnTo>
                  <a:pt x="53" y="349"/>
                </a:lnTo>
                <a:lnTo>
                  <a:pt x="57" y="349"/>
                </a:lnTo>
                <a:lnTo>
                  <a:pt x="59" y="349"/>
                </a:lnTo>
                <a:lnTo>
                  <a:pt x="64" y="349"/>
                </a:lnTo>
                <a:lnTo>
                  <a:pt x="67" y="349"/>
                </a:lnTo>
                <a:lnTo>
                  <a:pt x="70" y="349"/>
                </a:lnTo>
                <a:lnTo>
                  <a:pt x="76" y="349"/>
                </a:lnTo>
                <a:lnTo>
                  <a:pt x="82" y="350"/>
                </a:lnTo>
                <a:lnTo>
                  <a:pt x="87" y="351"/>
                </a:lnTo>
                <a:lnTo>
                  <a:pt x="93" y="352"/>
                </a:lnTo>
                <a:lnTo>
                  <a:pt x="97" y="354"/>
                </a:lnTo>
                <a:lnTo>
                  <a:pt x="104" y="355"/>
                </a:lnTo>
                <a:lnTo>
                  <a:pt x="110" y="356"/>
                </a:lnTo>
                <a:lnTo>
                  <a:pt x="115" y="358"/>
                </a:lnTo>
                <a:lnTo>
                  <a:pt x="121" y="358"/>
                </a:lnTo>
                <a:lnTo>
                  <a:pt x="127" y="359"/>
                </a:lnTo>
                <a:lnTo>
                  <a:pt x="133" y="360"/>
                </a:lnTo>
                <a:lnTo>
                  <a:pt x="139" y="360"/>
                </a:lnTo>
                <a:lnTo>
                  <a:pt x="145" y="360"/>
                </a:lnTo>
                <a:lnTo>
                  <a:pt x="150" y="360"/>
                </a:lnTo>
                <a:lnTo>
                  <a:pt x="156" y="360"/>
                </a:lnTo>
                <a:lnTo>
                  <a:pt x="161" y="360"/>
                </a:lnTo>
                <a:lnTo>
                  <a:pt x="168" y="360"/>
                </a:lnTo>
                <a:lnTo>
                  <a:pt x="173" y="360"/>
                </a:lnTo>
                <a:lnTo>
                  <a:pt x="179" y="360"/>
                </a:lnTo>
                <a:lnTo>
                  <a:pt x="185" y="359"/>
                </a:lnTo>
                <a:lnTo>
                  <a:pt x="191" y="359"/>
                </a:lnTo>
                <a:lnTo>
                  <a:pt x="196" y="359"/>
                </a:lnTo>
                <a:lnTo>
                  <a:pt x="202" y="359"/>
                </a:lnTo>
                <a:lnTo>
                  <a:pt x="208" y="359"/>
                </a:lnTo>
                <a:lnTo>
                  <a:pt x="206" y="364"/>
                </a:lnTo>
                <a:lnTo>
                  <a:pt x="204" y="369"/>
                </a:lnTo>
                <a:lnTo>
                  <a:pt x="203" y="374"/>
                </a:lnTo>
                <a:lnTo>
                  <a:pt x="202" y="379"/>
                </a:lnTo>
                <a:lnTo>
                  <a:pt x="201" y="384"/>
                </a:lnTo>
                <a:lnTo>
                  <a:pt x="201" y="390"/>
                </a:lnTo>
                <a:lnTo>
                  <a:pt x="201" y="395"/>
                </a:lnTo>
                <a:lnTo>
                  <a:pt x="202" y="400"/>
                </a:lnTo>
                <a:lnTo>
                  <a:pt x="203" y="403"/>
                </a:lnTo>
                <a:lnTo>
                  <a:pt x="204" y="406"/>
                </a:lnTo>
                <a:lnTo>
                  <a:pt x="205" y="408"/>
                </a:lnTo>
                <a:lnTo>
                  <a:pt x="208" y="411"/>
                </a:lnTo>
                <a:lnTo>
                  <a:pt x="209" y="414"/>
                </a:lnTo>
                <a:lnTo>
                  <a:pt x="211" y="416"/>
                </a:lnTo>
                <a:lnTo>
                  <a:pt x="213" y="418"/>
                </a:lnTo>
                <a:lnTo>
                  <a:pt x="217" y="420"/>
                </a:lnTo>
                <a:lnTo>
                  <a:pt x="218" y="422"/>
                </a:lnTo>
                <a:lnTo>
                  <a:pt x="220" y="424"/>
                </a:lnTo>
                <a:lnTo>
                  <a:pt x="222" y="426"/>
                </a:lnTo>
                <a:lnTo>
                  <a:pt x="224" y="428"/>
                </a:lnTo>
                <a:lnTo>
                  <a:pt x="227" y="429"/>
                </a:lnTo>
                <a:lnTo>
                  <a:pt x="229" y="430"/>
                </a:lnTo>
                <a:lnTo>
                  <a:pt x="230" y="431"/>
                </a:lnTo>
                <a:lnTo>
                  <a:pt x="233" y="433"/>
                </a:lnTo>
                <a:lnTo>
                  <a:pt x="238" y="434"/>
                </a:lnTo>
                <a:lnTo>
                  <a:pt x="241" y="435"/>
                </a:lnTo>
                <a:lnTo>
                  <a:pt x="246" y="434"/>
                </a:lnTo>
                <a:lnTo>
                  <a:pt x="250" y="434"/>
                </a:lnTo>
                <a:lnTo>
                  <a:pt x="255" y="434"/>
                </a:lnTo>
                <a:lnTo>
                  <a:pt x="259" y="433"/>
                </a:lnTo>
                <a:lnTo>
                  <a:pt x="264" y="433"/>
                </a:lnTo>
                <a:lnTo>
                  <a:pt x="268" y="434"/>
                </a:lnTo>
                <a:lnTo>
                  <a:pt x="271" y="435"/>
                </a:lnTo>
                <a:lnTo>
                  <a:pt x="273" y="435"/>
                </a:lnTo>
                <a:lnTo>
                  <a:pt x="274" y="435"/>
                </a:lnTo>
                <a:lnTo>
                  <a:pt x="276" y="436"/>
                </a:lnTo>
                <a:lnTo>
                  <a:pt x="278" y="436"/>
                </a:lnTo>
                <a:lnTo>
                  <a:pt x="281" y="437"/>
                </a:lnTo>
                <a:lnTo>
                  <a:pt x="283" y="437"/>
                </a:lnTo>
                <a:lnTo>
                  <a:pt x="285" y="438"/>
                </a:lnTo>
                <a:lnTo>
                  <a:pt x="287" y="439"/>
                </a:lnTo>
                <a:lnTo>
                  <a:pt x="290" y="437"/>
                </a:lnTo>
                <a:lnTo>
                  <a:pt x="292" y="436"/>
                </a:lnTo>
                <a:lnTo>
                  <a:pt x="294" y="435"/>
                </a:lnTo>
                <a:lnTo>
                  <a:pt x="294" y="437"/>
                </a:lnTo>
                <a:lnTo>
                  <a:pt x="294" y="437"/>
                </a:lnTo>
                <a:lnTo>
                  <a:pt x="294" y="439"/>
                </a:lnTo>
                <a:lnTo>
                  <a:pt x="294" y="439"/>
                </a:lnTo>
                <a:lnTo>
                  <a:pt x="298" y="441"/>
                </a:lnTo>
                <a:lnTo>
                  <a:pt x="299" y="444"/>
                </a:lnTo>
                <a:lnTo>
                  <a:pt x="301" y="446"/>
                </a:lnTo>
                <a:lnTo>
                  <a:pt x="303" y="448"/>
                </a:lnTo>
                <a:lnTo>
                  <a:pt x="312" y="450"/>
                </a:lnTo>
                <a:lnTo>
                  <a:pt x="322" y="451"/>
                </a:lnTo>
                <a:lnTo>
                  <a:pt x="332" y="452"/>
                </a:lnTo>
                <a:lnTo>
                  <a:pt x="341" y="453"/>
                </a:lnTo>
                <a:lnTo>
                  <a:pt x="352" y="453"/>
                </a:lnTo>
                <a:lnTo>
                  <a:pt x="362" y="454"/>
                </a:lnTo>
                <a:lnTo>
                  <a:pt x="372" y="455"/>
                </a:lnTo>
                <a:lnTo>
                  <a:pt x="382" y="457"/>
                </a:lnTo>
                <a:lnTo>
                  <a:pt x="386" y="457"/>
                </a:lnTo>
                <a:lnTo>
                  <a:pt x="391" y="457"/>
                </a:lnTo>
                <a:lnTo>
                  <a:pt x="395" y="456"/>
                </a:lnTo>
                <a:lnTo>
                  <a:pt x="400" y="455"/>
                </a:lnTo>
                <a:lnTo>
                  <a:pt x="403" y="453"/>
                </a:lnTo>
                <a:lnTo>
                  <a:pt x="408" y="452"/>
                </a:lnTo>
                <a:lnTo>
                  <a:pt x="412" y="450"/>
                </a:lnTo>
                <a:lnTo>
                  <a:pt x="417" y="448"/>
                </a:lnTo>
                <a:lnTo>
                  <a:pt x="421" y="447"/>
                </a:lnTo>
                <a:lnTo>
                  <a:pt x="425" y="445"/>
                </a:lnTo>
                <a:lnTo>
                  <a:pt x="428" y="442"/>
                </a:lnTo>
                <a:lnTo>
                  <a:pt x="433" y="440"/>
                </a:lnTo>
                <a:lnTo>
                  <a:pt x="436" y="437"/>
                </a:lnTo>
                <a:lnTo>
                  <a:pt x="439" y="434"/>
                </a:lnTo>
                <a:lnTo>
                  <a:pt x="444" y="431"/>
                </a:lnTo>
                <a:lnTo>
                  <a:pt x="447" y="429"/>
                </a:lnTo>
                <a:lnTo>
                  <a:pt x="451" y="428"/>
                </a:lnTo>
                <a:lnTo>
                  <a:pt x="453" y="426"/>
                </a:lnTo>
                <a:lnTo>
                  <a:pt x="455" y="425"/>
                </a:lnTo>
                <a:lnTo>
                  <a:pt x="457" y="424"/>
                </a:lnTo>
                <a:lnTo>
                  <a:pt x="460" y="423"/>
                </a:lnTo>
                <a:lnTo>
                  <a:pt x="462" y="422"/>
                </a:lnTo>
                <a:lnTo>
                  <a:pt x="464" y="420"/>
                </a:lnTo>
                <a:lnTo>
                  <a:pt x="466" y="419"/>
                </a:lnTo>
                <a:lnTo>
                  <a:pt x="469" y="418"/>
                </a:lnTo>
                <a:lnTo>
                  <a:pt x="472" y="417"/>
                </a:lnTo>
                <a:lnTo>
                  <a:pt x="475" y="417"/>
                </a:lnTo>
                <a:lnTo>
                  <a:pt x="478" y="416"/>
                </a:lnTo>
                <a:lnTo>
                  <a:pt x="480" y="415"/>
                </a:lnTo>
                <a:lnTo>
                  <a:pt x="482" y="414"/>
                </a:lnTo>
                <a:lnTo>
                  <a:pt x="483" y="412"/>
                </a:lnTo>
                <a:lnTo>
                  <a:pt x="485" y="411"/>
                </a:lnTo>
                <a:lnTo>
                  <a:pt x="488" y="410"/>
                </a:lnTo>
                <a:lnTo>
                  <a:pt x="490" y="409"/>
                </a:lnTo>
                <a:lnTo>
                  <a:pt x="492" y="408"/>
                </a:lnTo>
                <a:lnTo>
                  <a:pt x="494" y="407"/>
                </a:lnTo>
                <a:lnTo>
                  <a:pt x="499" y="406"/>
                </a:lnTo>
                <a:lnTo>
                  <a:pt x="503" y="405"/>
                </a:lnTo>
                <a:lnTo>
                  <a:pt x="509" y="404"/>
                </a:lnTo>
                <a:lnTo>
                  <a:pt x="515" y="402"/>
                </a:lnTo>
                <a:lnTo>
                  <a:pt x="519" y="402"/>
                </a:lnTo>
                <a:lnTo>
                  <a:pt x="524" y="400"/>
                </a:lnTo>
                <a:lnTo>
                  <a:pt x="528" y="398"/>
                </a:lnTo>
                <a:lnTo>
                  <a:pt x="533" y="396"/>
                </a:lnTo>
                <a:lnTo>
                  <a:pt x="539" y="391"/>
                </a:lnTo>
                <a:lnTo>
                  <a:pt x="547" y="387"/>
                </a:lnTo>
                <a:lnTo>
                  <a:pt x="555" y="384"/>
                </a:lnTo>
                <a:lnTo>
                  <a:pt x="563" y="381"/>
                </a:lnTo>
                <a:lnTo>
                  <a:pt x="571" y="379"/>
                </a:lnTo>
                <a:lnTo>
                  <a:pt x="580" y="377"/>
                </a:lnTo>
                <a:lnTo>
                  <a:pt x="589" y="375"/>
                </a:lnTo>
                <a:lnTo>
                  <a:pt x="598" y="372"/>
                </a:lnTo>
                <a:lnTo>
                  <a:pt x="600" y="371"/>
                </a:lnTo>
                <a:lnTo>
                  <a:pt x="602" y="369"/>
                </a:lnTo>
                <a:lnTo>
                  <a:pt x="605" y="367"/>
                </a:lnTo>
                <a:lnTo>
                  <a:pt x="607" y="366"/>
                </a:lnTo>
                <a:lnTo>
                  <a:pt x="614" y="364"/>
                </a:lnTo>
                <a:lnTo>
                  <a:pt x="619" y="362"/>
                </a:lnTo>
                <a:lnTo>
                  <a:pt x="625" y="360"/>
                </a:lnTo>
                <a:lnTo>
                  <a:pt x="629" y="356"/>
                </a:lnTo>
                <a:lnTo>
                  <a:pt x="634" y="353"/>
                </a:lnTo>
                <a:lnTo>
                  <a:pt x="638" y="349"/>
                </a:lnTo>
                <a:lnTo>
                  <a:pt x="642" y="345"/>
                </a:lnTo>
                <a:lnTo>
                  <a:pt x="644" y="341"/>
                </a:lnTo>
                <a:lnTo>
                  <a:pt x="649" y="343"/>
                </a:lnTo>
                <a:lnTo>
                  <a:pt x="653" y="344"/>
                </a:lnTo>
                <a:lnTo>
                  <a:pt x="658" y="345"/>
                </a:lnTo>
                <a:lnTo>
                  <a:pt x="662" y="345"/>
                </a:lnTo>
                <a:lnTo>
                  <a:pt x="668" y="345"/>
                </a:lnTo>
                <a:lnTo>
                  <a:pt x="672" y="344"/>
                </a:lnTo>
                <a:lnTo>
                  <a:pt x="677" y="344"/>
                </a:lnTo>
                <a:lnTo>
                  <a:pt x="682" y="343"/>
                </a:lnTo>
                <a:lnTo>
                  <a:pt x="685" y="342"/>
                </a:lnTo>
                <a:lnTo>
                  <a:pt x="687" y="341"/>
                </a:lnTo>
                <a:lnTo>
                  <a:pt x="689" y="340"/>
                </a:lnTo>
                <a:lnTo>
                  <a:pt x="691" y="339"/>
                </a:lnTo>
                <a:lnTo>
                  <a:pt x="694" y="338"/>
                </a:lnTo>
                <a:lnTo>
                  <a:pt x="696" y="338"/>
                </a:lnTo>
                <a:lnTo>
                  <a:pt x="698" y="337"/>
                </a:lnTo>
                <a:lnTo>
                  <a:pt x="700" y="336"/>
                </a:lnTo>
                <a:lnTo>
                  <a:pt x="708" y="335"/>
                </a:lnTo>
                <a:lnTo>
                  <a:pt x="716" y="334"/>
                </a:lnTo>
                <a:lnTo>
                  <a:pt x="723" y="333"/>
                </a:lnTo>
                <a:lnTo>
                  <a:pt x="730" y="333"/>
                </a:lnTo>
                <a:lnTo>
                  <a:pt x="736" y="331"/>
                </a:lnTo>
                <a:lnTo>
                  <a:pt x="743" y="330"/>
                </a:lnTo>
                <a:lnTo>
                  <a:pt x="750" y="328"/>
                </a:lnTo>
                <a:lnTo>
                  <a:pt x="757" y="325"/>
                </a:lnTo>
                <a:lnTo>
                  <a:pt x="764" y="320"/>
                </a:lnTo>
                <a:lnTo>
                  <a:pt x="772" y="315"/>
                </a:lnTo>
                <a:lnTo>
                  <a:pt x="779" y="309"/>
                </a:lnTo>
                <a:lnTo>
                  <a:pt x="786" y="302"/>
                </a:lnTo>
                <a:lnTo>
                  <a:pt x="789" y="295"/>
                </a:lnTo>
                <a:lnTo>
                  <a:pt x="791" y="287"/>
                </a:lnTo>
                <a:lnTo>
                  <a:pt x="793" y="279"/>
                </a:lnTo>
                <a:lnTo>
                  <a:pt x="790" y="270"/>
                </a:lnTo>
                <a:lnTo>
                  <a:pt x="789" y="271"/>
                </a:lnTo>
                <a:lnTo>
                  <a:pt x="788" y="270"/>
                </a:lnTo>
                <a:lnTo>
                  <a:pt x="786" y="270"/>
                </a:lnTo>
                <a:lnTo>
                  <a:pt x="786" y="270"/>
                </a:lnTo>
                <a:lnTo>
                  <a:pt x="788" y="267"/>
                </a:lnTo>
                <a:lnTo>
                  <a:pt x="790" y="265"/>
                </a:lnTo>
                <a:lnTo>
                  <a:pt x="791" y="261"/>
                </a:lnTo>
                <a:lnTo>
                  <a:pt x="791" y="258"/>
                </a:lnTo>
                <a:lnTo>
                  <a:pt x="791" y="255"/>
                </a:lnTo>
                <a:lnTo>
                  <a:pt x="791" y="251"/>
                </a:lnTo>
                <a:lnTo>
                  <a:pt x="791" y="248"/>
                </a:lnTo>
                <a:lnTo>
                  <a:pt x="791" y="245"/>
                </a:lnTo>
                <a:lnTo>
                  <a:pt x="791" y="239"/>
                </a:lnTo>
                <a:lnTo>
                  <a:pt x="791" y="234"/>
                </a:lnTo>
                <a:lnTo>
                  <a:pt x="791" y="229"/>
                </a:lnTo>
                <a:lnTo>
                  <a:pt x="790" y="224"/>
                </a:lnTo>
                <a:lnTo>
                  <a:pt x="789" y="219"/>
                </a:lnTo>
                <a:lnTo>
                  <a:pt x="787" y="214"/>
                </a:lnTo>
                <a:lnTo>
                  <a:pt x="784" y="210"/>
                </a:lnTo>
                <a:lnTo>
                  <a:pt x="781" y="205"/>
                </a:lnTo>
                <a:lnTo>
                  <a:pt x="779" y="201"/>
                </a:lnTo>
                <a:lnTo>
                  <a:pt x="777" y="197"/>
                </a:lnTo>
                <a:lnTo>
                  <a:pt x="775" y="193"/>
                </a:lnTo>
                <a:lnTo>
                  <a:pt x="772" y="190"/>
                </a:lnTo>
                <a:lnTo>
                  <a:pt x="770" y="186"/>
                </a:lnTo>
                <a:lnTo>
                  <a:pt x="768" y="182"/>
                </a:lnTo>
                <a:lnTo>
                  <a:pt x="766" y="179"/>
                </a:lnTo>
                <a:lnTo>
                  <a:pt x="762" y="175"/>
                </a:lnTo>
                <a:lnTo>
                  <a:pt x="762" y="174"/>
                </a:lnTo>
                <a:lnTo>
                  <a:pt x="761" y="173"/>
                </a:lnTo>
                <a:lnTo>
                  <a:pt x="761" y="172"/>
                </a:lnTo>
                <a:lnTo>
                  <a:pt x="760" y="170"/>
                </a:lnTo>
                <a:lnTo>
                  <a:pt x="757" y="162"/>
                </a:lnTo>
                <a:lnTo>
                  <a:pt x="752" y="153"/>
                </a:lnTo>
                <a:lnTo>
                  <a:pt x="746" y="144"/>
                </a:lnTo>
                <a:lnTo>
                  <a:pt x="740" y="136"/>
                </a:lnTo>
                <a:lnTo>
                  <a:pt x="733" y="128"/>
                </a:lnTo>
                <a:lnTo>
                  <a:pt x="725" y="121"/>
                </a:lnTo>
                <a:lnTo>
                  <a:pt x="716" y="115"/>
                </a:lnTo>
                <a:lnTo>
                  <a:pt x="706" y="109"/>
                </a:lnTo>
                <a:lnTo>
                  <a:pt x="700" y="104"/>
                </a:lnTo>
                <a:lnTo>
                  <a:pt x="696" y="99"/>
                </a:lnTo>
                <a:lnTo>
                  <a:pt x="689" y="95"/>
                </a:lnTo>
                <a:lnTo>
                  <a:pt x="682" y="91"/>
                </a:lnTo>
                <a:lnTo>
                  <a:pt x="676" y="87"/>
                </a:lnTo>
                <a:lnTo>
                  <a:pt x="669" y="84"/>
                </a:lnTo>
                <a:lnTo>
                  <a:pt x="661" y="81"/>
                </a:lnTo>
                <a:lnTo>
                  <a:pt x="653" y="78"/>
                </a:lnTo>
                <a:lnTo>
                  <a:pt x="653" y="79"/>
                </a:lnTo>
                <a:lnTo>
                  <a:pt x="651" y="78"/>
                </a:lnTo>
                <a:lnTo>
                  <a:pt x="649" y="77"/>
                </a:lnTo>
                <a:lnTo>
                  <a:pt x="647" y="76"/>
                </a:lnTo>
                <a:lnTo>
                  <a:pt x="645" y="75"/>
                </a:lnTo>
                <a:lnTo>
                  <a:pt x="644" y="73"/>
                </a:lnTo>
                <a:lnTo>
                  <a:pt x="642" y="72"/>
                </a:lnTo>
                <a:lnTo>
                  <a:pt x="640" y="71"/>
                </a:lnTo>
                <a:lnTo>
                  <a:pt x="637" y="70"/>
                </a:lnTo>
                <a:lnTo>
                  <a:pt x="635" y="69"/>
                </a:lnTo>
                <a:lnTo>
                  <a:pt x="633" y="69"/>
                </a:lnTo>
                <a:lnTo>
                  <a:pt x="631" y="69"/>
                </a:lnTo>
                <a:lnTo>
                  <a:pt x="631" y="66"/>
                </a:lnTo>
                <a:lnTo>
                  <a:pt x="629" y="64"/>
                </a:lnTo>
                <a:lnTo>
                  <a:pt x="627" y="63"/>
                </a:lnTo>
                <a:lnTo>
                  <a:pt x="625" y="61"/>
                </a:lnTo>
                <a:lnTo>
                  <a:pt x="623" y="59"/>
                </a:lnTo>
                <a:lnTo>
                  <a:pt x="620" y="57"/>
                </a:lnTo>
                <a:lnTo>
                  <a:pt x="618" y="56"/>
                </a:lnTo>
                <a:lnTo>
                  <a:pt x="616" y="54"/>
                </a:lnTo>
                <a:lnTo>
                  <a:pt x="614" y="53"/>
                </a:lnTo>
                <a:lnTo>
                  <a:pt x="611" y="51"/>
                </a:lnTo>
                <a:lnTo>
                  <a:pt x="609" y="51"/>
                </a:lnTo>
                <a:lnTo>
                  <a:pt x="607" y="50"/>
                </a:lnTo>
                <a:lnTo>
                  <a:pt x="604" y="48"/>
                </a:lnTo>
                <a:lnTo>
                  <a:pt x="600" y="47"/>
                </a:lnTo>
                <a:lnTo>
                  <a:pt x="597" y="46"/>
                </a:lnTo>
                <a:lnTo>
                  <a:pt x="593" y="45"/>
                </a:lnTo>
                <a:lnTo>
                  <a:pt x="591" y="44"/>
                </a:lnTo>
                <a:lnTo>
                  <a:pt x="587" y="43"/>
                </a:lnTo>
                <a:lnTo>
                  <a:pt x="583" y="44"/>
                </a:lnTo>
                <a:lnTo>
                  <a:pt x="580" y="45"/>
                </a:lnTo>
                <a:lnTo>
                  <a:pt x="580" y="43"/>
                </a:lnTo>
                <a:lnTo>
                  <a:pt x="578" y="42"/>
                </a:lnTo>
                <a:lnTo>
                  <a:pt x="577" y="41"/>
                </a:lnTo>
                <a:lnTo>
                  <a:pt x="575" y="40"/>
                </a:lnTo>
                <a:lnTo>
                  <a:pt x="568" y="36"/>
                </a:lnTo>
                <a:lnTo>
                  <a:pt x="560" y="33"/>
                </a:lnTo>
                <a:lnTo>
                  <a:pt x="552" y="30"/>
                </a:lnTo>
                <a:lnTo>
                  <a:pt x="544" y="28"/>
                </a:lnTo>
                <a:lnTo>
                  <a:pt x="536" y="25"/>
                </a:lnTo>
                <a:lnTo>
                  <a:pt x="527" y="23"/>
                </a:lnTo>
                <a:lnTo>
                  <a:pt x="519" y="21"/>
                </a:lnTo>
                <a:lnTo>
                  <a:pt x="511" y="19"/>
                </a:lnTo>
                <a:lnTo>
                  <a:pt x="507" y="18"/>
                </a:lnTo>
                <a:lnTo>
                  <a:pt x="503" y="18"/>
                </a:lnTo>
                <a:lnTo>
                  <a:pt x="499" y="18"/>
                </a:lnTo>
                <a:lnTo>
                  <a:pt x="496" y="20"/>
                </a:lnTo>
                <a:lnTo>
                  <a:pt x="494" y="16"/>
                </a:lnTo>
                <a:lnTo>
                  <a:pt x="491" y="13"/>
                </a:lnTo>
                <a:lnTo>
                  <a:pt x="488" y="11"/>
                </a:lnTo>
                <a:lnTo>
                  <a:pt x="483" y="9"/>
                </a:lnTo>
                <a:lnTo>
                  <a:pt x="479" y="7"/>
                </a:lnTo>
                <a:lnTo>
                  <a:pt x="474" y="6"/>
                </a:lnTo>
                <a:lnTo>
                  <a:pt x="470" y="5"/>
                </a:lnTo>
                <a:lnTo>
                  <a:pt x="464" y="4"/>
                </a:lnTo>
                <a:lnTo>
                  <a:pt x="460" y="3"/>
                </a:lnTo>
                <a:lnTo>
                  <a:pt x="454" y="2"/>
                </a:lnTo>
                <a:lnTo>
                  <a:pt x="449" y="2"/>
                </a:lnTo>
                <a:lnTo>
                  <a:pt x="444" y="1"/>
                </a:lnTo>
                <a:lnTo>
                  <a:pt x="438" y="1"/>
                </a:lnTo>
                <a:lnTo>
                  <a:pt x="433" y="1"/>
                </a:lnTo>
                <a:lnTo>
                  <a:pt x="426" y="0"/>
                </a:lnTo>
                <a:lnTo>
                  <a:pt x="420" y="0"/>
                </a:lnTo>
                <a:lnTo>
                  <a:pt x="415" y="0"/>
                </a:lnTo>
                <a:lnTo>
                  <a:pt x="408" y="0"/>
                </a:lnTo>
                <a:lnTo>
                  <a:pt x="402" y="0"/>
                </a:lnTo>
                <a:lnTo>
                  <a:pt x="397" y="0"/>
                </a:lnTo>
                <a:lnTo>
                  <a:pt x="391" y="1"/>
                </a:lnTo>
                <a:lnTo>
                  <a:pt x="385" y="1"/>
                </a:lnTo>
                <a:lnTo>
                  <a:pt x="379" y="2"/>
                </a:lnTo>
                <a:lnTo>
                  <a:pt x="373" y="2"/>
                </a:lnTo>
                <a:lnTo>
                  <a:pt x="367" y="4"/>
                </a:lnTo>
                <a:lnTo>
                  <a:pt x="362" y="5"/>
                </a:lnTo>
                <a:lnTo>
                  <a:pt x="356" y="6"/>
                </a:lnTo>
                <a:lnTo>
                  <a:pt x="350" y="8"/>
                </a:lnTo>
                <a:lnTo>
                  <a:pt x="349" y="9"/>
                </a:lnTo>
                <a:lnTo>
                  <a:pt x="347" y="10"/>
                </a:lnTo>
                <a:lnTo>
                  <a:pt x="346" y="12"/>
                </a:lnTo>
                <a:lnTo>
                  <a:pt x="345" y="13"/>
                </a:lnTo>
                <a:lnTo>
                  <a:pt x="346" y="11"/>
                </a:lnTo>
                <a:lnTo>
                  <a:pt x="346" y="8"/>
                </a:lnTo>
                <a:lnTo>
                  <a:pt x="345" y="6"/>
                </a:lnTo>
                <a:lnTo>
                  <a:pt x="343" y="6"/>
                </a:lnTo>
                <a:lnTo>
                  <a:pt x="338" y="6"/>
                </a:lnTo>
                <a:lnTo>
                  <a:pt x="335" y="6"/>
                </a:lnTo>
                <a:lnTo>
                  <a:pt x="330" y="6"/>
                </a:lnTo>
                <a:lnTo>
                  <a:pt x="327" y="5"/>
                </a:lnTo>
                <a:lnTo>
                  <a:pt x="323" y="5"/>
                </a:lnTo>
                <a:lnTo>
                  <a:pt x="320" y="4"/>
                </a:lnTo>
                <a:lnTo>
                  <a:pt x="317" y="4"/>
                </a:lnTo>
                <a:lnTo>
                  <a:pt x="312" y="4"/>
                </a:lnTo>
                <a:lnTo>
                  <a:pt x="305" y="5"/>
                </a:lnTo>
                <a:lnTo>
                  <a:pt x="300" y="6"/>
                </a:lnTo>
                <a:lnTo>
                  <a:pt x="293" y="8"/>
                </a:lnTo>
                <a:lnTo>
                  <a:pt x="286" y="10"/>
                </a:lnTo>
                <a:lnTo>
                  <a:pt x="281" y="12"/>
                </a:lnTo>
                <a:lnTo>
                  <a:pt x="274" y="14"/>
                </a:lnTo>
                <a:lnTo>
                  <a:pt x="267" y="16"/>
                </a:lnTo>
                <a:lnTo>
                  <a:pt x="262" y="17"/>
                </a:lnTo>
                <a:lnTo>
                  <a:pt x="258" y="18"/>
                </a:lnTo>
                <a:lnTo>
                  <a:pt x="254" y="19"/>
                </a:lnTo>
                <a:lnTo>
                  <a:pt x="250" y="20"/>
                </a:lnTo>
                <a:lnTo>
                  <a:pt x="247" y="22"/>
                </a:lnTo>
                <a:lnTo>
                  <a:pt x="244" y="24"/>
                </a:lnTo>
                <a:lnTo>
                  <a:pt x="240" y="25"/>
                </a:lnTo>
                <a:lnTo>
                  <a:pt x="236" y="27"/>
                </a:lnTo>
                <a:lnTo>
                  <a:pt x="232" y="28"/>
                </a:lnTo>
                <a:lnTo>
                  <a:pt x="233" y="28"/>
                </a:lnTo>
                <a:lnTo>
                  <a:pt x="233" y="28"/>
                </a:lnTo>
                <a:lnTo>
                  <a:pt x="233" y="28"/>
                </a:lnTo>
                <a:lnTo>
                  <a:pt x="235" y="28"/>
                </a:lnTo>
              </a:path>
            </a:pathLst>
          </a:custGeom>
          <a:solidFill>
            <a:srgbClr val="809EC2"/>
          </a:solidFill>
          <a:ln w="9525" cap="rnd">
            <a:solidFill>
              <a:srgbClr val="004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40" name="Rectangle 320"/>
          <p:cNvSpPr>
            <a:spLocks noChangeArrowheads="1"/>
          </p:cNvSpPr>
          <p:nvPr/>
        </p:nvSpPr>
        <p:spPr bwMode="auto">
          <a:xfrm>
            <a:off x="7461911" y="2895600"/>
            <a:ext cx="1321067" cy="615553"/>
          </a:xfrm>
          <a:prstGeom prst="rect">
            <a:avLst/>
          </a:prstGeom>
          <a:noFill/>
          <a:ln>
            <a:noFill/>
          </a:ln>
          <a:extLst>
            <a:ext uri="{909E8E84-426E-40DD-AFC4-6F175D3DCCD1}">
              <a14:hiddenFill xmlns:a14="http://schemas.microsoft.com/office/drawing/2010/main">
                <a:solidFill>
                  <a:srgbClr val="809EC2"/>
                </a:solidFill>
              </a14:hiddenFill>
            </a:ext>
            <a:ext uri="{91240B29-F687-4F45-9708-019B960494DF}">
              <a14:hiddenLine xmlns:a14="http://schemas.microsoft.com/office/drawing/2010/main" w="9525">
                <a:solidFill>
                  <a:srgbClr val="CC0066"/>
                </a:solidFill>
                <a:miter lim="800000"/>
                <a:headEnd/>
                <a:tailEnd/>
              </a14:hiddenLine>
            </a:ext>
          </a:extLst>
        </p:spPr>
        <p:txBody>
          <a:bodyPr wrap="none" lIns="0" tIns="0" rIns="0" bIns="0">
            <a:spAutoFit/>
          </a:bodyPr>
          <a:lstStyle/>
          <a:p>
            <a:pPr algn="ctr"/>
            <a:r>
              <a:rPr lang="en-GB" sz="2000" b="1" dirty="0">
                <a:solidFill>
                  <a:schemeClr val="bg1"/>
                </a:solidFill>
                <a:latin typeface="Times New Roman" pitchFamily="18" charset="0"/>
              </a:rPr>
              <a:t>STOMACH
</a:t>
            </a:r>
            <a:endParaRPr lang="en-US" sz="2000" b="1" dirty="0">
              <a:solidFill>
                <a:schemeClr val="bg1"/>
              </a:solidFill>
              <a:latin typeface="Times New Roman" pitchFamily="18" charset="0"/>
            </a:endParaRPr>
          </a:p>
        </p:txBody>
      </p:sp>
      <p:sp>
        <p:nvSpPr>
          <p:cNvPr id="5441" name="Text Box 321"/>
          <p:cNvSpPr txBox="1">
            <a:spLocks noChangeArrowheads="1"/>
          </p:cNvSpPr>
          <p:nvPr/>
        </p:nvSpPr>
        <p:spPr bwMode="auto">
          <a:xfrm>
            <a:off x="3733800" y="5105400"/>
            <a:ext cx="22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b="1">
                <a:solidFill>
                  <a:srgbClr val="FF3300"/>
                </a:solidFill>
                <a:latin typeface="Times New Roman" pitchFamily="18" charset="0"/>
              </a:rPr>
              <a:t>+</a:t>
            </a:r>
          </a:p>
        </p:txBody>
      </p:sp>
      <p:sp>
        <p:nvSpPr>
          <p:cNvPr id="5442" name="Line 322"/>
          <p:cNvSpPr>
            <a:spLocks noChangeShapeType="1"/>
          </p:cNvSpPr>
          <p:nvPr/>
        </p:nvSpPr>
        <p:spPr bwMode="auto">
          <a:xfrm flipH="1" flipV="1">
            <a:off x="2743200" y="2895600"/>
            <a:ext cx="0" cy="1524000"/>
          </a:xfrm>
          <a:prstGeom prst="line">
            <a:avLst/>
          </a:prstGeom>
          <a:noFill/>
          <a:ln w="2857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44" name="Text Box 324"/>
          <p:cNvSpPr txBox="1">
            <a:spLocks noChangeArrowheads="1"/>
          </p:cNvSpPr>
          <p:nvPr/>
        </p:nvSpPr>
        <p:spPr bwMode="auto">
          <a:xfrm>
            <a:off x="2286000" y="3581400"/>
            <a:ext cx="30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b="1">
                <a:solidFill>
                  <a:schemeClr val="folHlink"/>
                </a:solidFill>
                <a:latin typeface="Times New Roman" pitchFamily="18" charset="0"/>
              </a:rPr>
              <a:t>+</a:t>
            </a:r>
          </a:p>
        </p:txBody>
      </p:sp>
      <p:sp>
        <p:nvSpPr>
          <p:cNvPr id="5445" name="Text Box 325"/>
          <p:cNvSpPr txBox="1">
            <a:spLocks noChangeArrowheads="1"/>
          </p:cNvSpPr>
          <p:nvPr/>
        </p:nvSpPr>
        <p:spPr bwMode="auto">
          <a:xfrm>
            <a:off x="3048000" y="3962400"/>
            <a:ext cx="22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2400" b="1">
                <a:solidFill>
                  <a:schemeClr val="tx2"/>
                </a:solidFill>
                <a:latin typeface="Times New Roman" pitchFamily="18" charset="0"/>
              </a:rPr>
              <a:t>-</a:t>
            </a:r>
          </a:p>
        </p:txBody>
      </p:sp>
      <p:sp>
        <p:nvSpPr>
          <p:cNvPr id="5449" name="Text Box 329"/>
          <p:cNvSpPr txBox="1">
            <a:spLocks noChangeArrowheads="1"/>
          </p:cNvSpPr>
          <p:nvPr/>
        </p:nvSpPr>
        <p:spPr bwMode="auto">
          <a:xfrm>
            <a:off x="3259571" y="4648200"/>
            <a:ext cx="381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2800" b="1">
                <a:solidFill>
                  <a:srgbClr val="FF3300"/>
                </a:solidFill>
                <a:latin typeface="Times New Roman" pitchFamily="18" charset="0"/>
              </a:rPr>
              <a:t>-</a:t>
            </a:r>
          </a:p>
        </p:txBody>
      </p:sp>
      <p:sp>
        <p:nvSpPr>
          <p:cNvPr id="5450" name="Text Box 330"/>
          <p:cNvSpPr txBox="1">
            <a:spLocks noChangeArrowheads="1"/>
          </p:cNvSpPr>
          <p:nvPr/>
        </p:nvSpPr>
        <p:spPr bwMode="auto">
          <a:xfrm>
            <a:off x="6934200" y="2667000"/>
            <a:ext cx="22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b="1">
                <a:solidFill>
                  <a:schemeClr val="accent1"/>
                </a:solidFill>
                <a:latin typeface="Times New Roman" pitchFamily="18" charset="0"/>
              </a:rPr>
              <a:t>+</a:t>
            </a:r>
          </a:p>
        </p:txBody>
      </p:sp>
      <p:sp>
        <p:nvSpPr>
          <p:cNvPr id="5451" name="Text Box 331"/>
          <p:cNvSpPr txBox="1">
            <a:spLocks noChangeArrowheads="1"/>
          </p:cNvSpPr>
          <p:nvPr/>
        </p:nvSpPr>
        <p:spPr bwMode="auto">
          <a:xfrm>
            <a:off x="4495800" y="519978"/>
            <a:ext cx="13716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b="1" dirty="0">
                <a:solidFill>
                  <a:schemeClr val="bg1"/>
                </a:solidFill>
                <a:latin typeface="Times New Roman" pitchFamily="18" charset="0"/>
              </a:rPr>
              <a:t>BRAIN
</a:t>
            </a:r>
            <a:endParaRPr lang="en-US" b="1" dirty="0">
              <a:solidFill>
                <a:schemeClr val="bg1"/>
              </a:solidFill>
              <a:latin typeface="Times New Roman" pitchFamily="18" charset="0"/>
            </a:endParaRPr>
          </a:p>
        </p:txBody>
      </p:sp>
    </p:spTree>
    <p:extLst>
      <p:ext uri="{BB962C8B-B14F-4D97-AF65-F5344CB8AC3E}">
        <p14:creationId xmlns:p14="http://schemas.microsoft.com/office/powerpoint/2010/main" val="4062901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Line 2"/>
          <p:cNvSpPr>
            <a:spLocks noChangeShapeType="1"/>
          </p:cNvSpPr>
          <p:nvPr/>
        </p:nvSpPr>
        <p:spPr bwMode="auto">
          <a:xfrm flipV="1">
            <a:off x="4648200" y="2170113"/>
            <a:ext cx="1828800" cy="76200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795" name="Line 3"/>
          <p:cNvSpPr>
            <a:spLocks noChangeShapeType="1"/>
          </p:cNvSpPr>
          <p:nvPr/>
        </p:nvSpPr>
        <p:spPr bwMode="auto">
          <a:xfrm>
            <a:off x="7620000" y="2133600"/>
            <a:ext cx="685800" cy="45720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796" name="Line 4"/>
          <p:cNvSpPr>
            <a:spLocks noChangeShapeType="1"/>
          </p:cNvSpPr>
          <p:nvPr/>
        </p:nvSpPr>
        <p:spPr bwMode="auto">
          <a:xfrm flipV="1">
            <a:off x="7543800" y="3517900"/>
            <a:ext cx="825500" cy="13970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797" name="Line 5"/>
          <p:cNvSpPr>
            <a:spLocks noChangeShapeType="1"/>
          </p:cNvSpPr>
          <p:nvPr/>
        </p:nvSpPr>
        <p:spPr bwMode="auto">
          <a:xfrm>
            <a:off x="5048250" y="2752725"/>
            <a:ext cx="1447800" cy="53340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798" name="Rectangle 6"/>
          <p:cNvSpPr>
            <a:spLocks noGrp="1" noChangeArrowheads="1"/>
          </p:cNvSpPr>
          <p:nvPr>
            <p:ph type="title"/>
          </p:nvPr>
        </p:nvSpPr>
        <p:spPr>
          <a:xfrm>
            <a:off x="368300" y="0"/>
            <a:ext cx="8928100" cy="1152525"/>
          </a:xfrm>
          <a:noFill/>
          <a:ln/>
          <a:extLst>
            <a:ext uri="{91240B29-F687-4F45-9708-019B960494DF}">
              <a14:hiddenLine xmlns:a14="http://schemas.microsoft.com/office/drawing/2010/main" w="9525">
                <a:solidFill>
                  <a:schemeClr val="folHlink"/>
                </a:solidFill>
                <a:miter lim="800000"/>
                <a:headEnd/>
                <a:tailEnd/>
              </a14:hiddenLine>
            </a:ext>
          </a:extLst>
        </p:spPr>
        <p:txBody>
          <a:bodyPr/>
          <a:lstStyle/>
          <a:p>
            <a:r>
              <a:rPr lang="sr-Latn-RS" dirty="0">
                <a:latin typeface="Times New Roman" pitchFamily="18" charset="0"/>
                <a:cs typeface="Times New Roman" pitchFamily="18" charset="0"/>
              </a:rPr>
              <a:t>Glucagone like peptid</a:t>
            </a:r>
            <a:endParaRPr lang="en-US" dirty="0">
              <a:solidFill>
                <a:schemeClr val="tx1"/>
              </a:solidFill>
            </a:endParaRPr>
          </a:p>
        </p:txBody>
      </p:sp>
      <p:pic>
        <p:nvPicPr>
          <p:cNvPr id="161799" name="Picture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8088" y="2611438"/>
            <a:ext cx="1274762"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1800" name="Line 8"/>
          <p:cNvSpPr>
            <a:spLocks noChangeShapeType="1"/>
          </p:cNvSpPr>
          <p:nvPr/>
        </p:nvSpPr>
        <p:spPr bwMode="auto">
          <a:xfrm>
            <a:off x="2590800" y="2895600"/>
            <a:ext cx="1079500" cy="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801" name="Text Box 9"/>
          <p:cNvSpPr txBox="1">
            <a:spLocks noChangeArrowheads="1"/>
          </p:cNvSpPr>
          <p:nvPr/>
        </p:nvSpPr>
        <p:spPr bwMode="auto">
          <a:xfrm>
            <a:off x="381000" y="1643597"/>
            <a:ext cx="1143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400" b="1" dirty="0">
                <a:latin typeface="Times New Roman" pitchFamily="18" charset="0"/>
                <a:cs typeface="Times New Roman" pitchFamily="18" charset="0"/>
              </a:rPr>
              <a:t>Taking food
</a:t>
            </a:r>
            <a:endParaRPr lang="en-US" sz="1400" b="1" dirty="0">
              <a:latin typeface="Times New Roman" pitchFamily="18" charset="0"/>
              <a:cs typeface="Times New Roman" pitchFamily="18" charset="0"/>
            </a:endParaRPr>
          </a:p>
        </p:txBody>
      </p:sp>
      <p:sp>
        <p:nvSpPr>
          <p:cNvPr id="161802" name="Text Box 10"/>
          <p:cNvSpPr txBox="1">
            <a:spLocks noChangeArrowheads="1"/>
          </p:cNvSpPr>
          <p:nvPr/>
        </p:nvSpPr>
        <p:spPr bwMode="auto">
          <a:xfrm>
            <a:off x="3771900" y="1143000"/>
            <a:ext cx="1224502" cy="502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600" b="1" u="sng" dirty="0">
                <a:latin typeface="Times New Roman" pitchFamily="18" charset="0"/>
                <a:cs typeface="Times New Roman" pitchFamily="18" charset="0"/>
              </a:rPr>
              <a:t>pancreas2,3
</a:t>
            </a:r>
            <a:endParaRPr lang="en-US" sz="1600" baseline="30000" dirty="0">
              <a:latin typeface="Times New Roman" pitchFamily="18" charset="0"/>
              <a:cs typeface="Times New Roman" pitchFamily="18" charset="0"/>
            </a:endParaRPr>
          </a:p>
        </p:txBody>
      </p:sp>
      <p:sp>
        <p:nvSpPr>
          <p:cNvPr id="161803" name="Text Box 11"/>
          <p:cNvSpPr txBox="1">
            <a:spLocks noChangeArrowheads="1"/>
          </p:cNvSpPr>
          <p:nvPr/>
        </p:nvSpPr>
        <p:spPr bwMode="auto">
          <a:xfrm>
            <a:off x="3759200" y="2686050"/>
            <a:ext cx="774571" cy="563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pPr>
            <a:r>
              <a:rPr lang="el-GR" sz="1600" b="1" dirty="0">
                <a:latin typeface="Times New Roman" pitchFamily="18" charset="0"/>
                <a:cs typeface="Times New Roman" pitchFamily="18" charset="0"/>
              </a:rPr>
              <a:t>β</a:t>
            </a:r>
            <a:r>
              <a:rPr lang="en-US" sz="1600" b="1" dirty="0">
                <a:latin typeface="Times New Roman" pitchFamily="18" charset="0"/>
                <a:cs typeface="Times New Roman" pitchFamily="18" charset="0"/>
              </a:rPr>
              <a:t>-cells</a:t>
            </a:r>
          </a:p>
          <a:p>
            <a:pPr>
              <a:lnSpc>
                <a:spcPct val="85000"/>
              </a:lnSpc>
            </a:pPr>
            <a:r>
              <a:rPr lang="el-GR" sz="2000" b="1" dirty="0">
                <a:latin typeface="Times New Roman" pitchFamily="18" charset="0"/>
                <a:cs typeface="Times New Roman" pitchFamily="18" charset="0"/>
              </a:rPr>
              <a:t>α</a:t>
            </a:r>
            <a:r>
              <a:rPr lang="en-US" sz="1600" b="1" dirty="0">
                <a:latin typeface="Times New Roman" pitchFamily="18" charset="0"/>
                <a:cs typeface="Times New Roman" pitchFamily="18" charset="0"/>
              </a:rPr>
              <a:t>-cells</a:t>
            </a:r>
            <a:endParaRPr lang="el-GR" sz="1600" b="1" dirty="0">
              <a:latin typeface="Times New Roman" pitchFamily="18" charset="0"/>
              <a:cs typeface="Times New Roman" pitchFamily="18" charset="0"/>
            </a:endParaRPr>
          </a:p>
        </p:txBody>
      </p:sp>
      <p:sp>
        <p:nvSpPr>
          <p:cNvPr id="161804" name="Text Box 12"/>
          <p:cNvSpPr txBox="1">
            <a:spLocks noChangeArrowheads="1"/>
          </p:cNvSpPr>
          <p:nvPr/>
        </p:nvSpPr>
        <p:spPr bwMode="auto">
          <a:xfrm>
            <a:off x="2290763" y="1622425"/>
            <a:ext cx="1600200" cy="1097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400" b="1" dirty="0">
                <a:latin typeface="Times New Roman" pitchFamily="18" charset="0"/>
                <a:cs typeface="Times New Roman" pitchFamily="18" charset="0"/>
              </a:rPr>
              <a:t>Release of hormones from the intestine— incretinii1,2
</a:t>
            </a:r>
            <a:endParaRPr lang="en-US" sz="1400" b="1" baseline="30000" dirty="0">
              <a:latin typeface="Times New Roman" pitchFamily="18" charset="0"/>
              <a:cs typeface="Times New Roman" pitchFamily="18" charset="0"/>
            </a:endParaRPr>
          </a:p>
        </p:txBody>
      </p:sp>
      <p:grpSp>
        <p:nvGrpSpPr>
          <p:cNvPr id="161805" name="Group 13"/>
          <p:cNvGrpSpPr>
            <a:grpSpLocks/>
          </p:cNvGrpSpPr>
          <p:nvPr/>
        </p:nvGrpSpPr>
        <p:grpSpPr bwMode="auto">
          <a:xfrm>
            <a:off x="4287838" y="1231901"/>
            <a:ext cx="2090737" cy="1182688"/>
            <a:chOff x="2736" y="912"/>
            <a:chExt cx="1248" cy="745"/>
          </a:xfrm>
        </p:grpSpPr>
        <p:sp>
          <p:nvSpPr>
            <p:cNvPr id="161806" name="Text Box 14"/>
            <p:cNvSpPr txBox="1">
              <a:spLocks noChangeArrowheads="1"/>
            </p:cNvSpPr>
            <p:nvPr/>
          </p:nvSpPr>
          <p:spPr bwMode="auto">
            <a:xfrm>
              <a:off x="2736" y="1056"/>
              <a:ext cx="1248"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400" b="1" dirty="0">
                  <a:latin typeface="Times New Roman" pitchFamily="18" charset="0"/>
                  <a:cs typeface="Times New Roman" pitchFamily="18" charset="0"/>
                </a:rPr>
                <a:t>Insulin release depending on glycemia
(GLP -1 and GIP)
</a:t>
              </a:r>
              <a:endParaRPr lang="el-GR" sz="1400" b="1" dirty="0">
                <a:latin typeface="Times New Roman" pitchFamily="18" charset="0"/>
                <a:cs typeface="Times New Roman" pitchFamily="18" charset="0"/>
              </a:endParaRPr>
            </a:p>
          </p:txBody>
        </p:sp>
        <p:sp>
          <p:nvSpPr>
            <p:cNvPr id="161807" name="Text Box 15"/>
            <p:cNvSpPr txBox="1">
              <a:spLocks noChangeArrowheads="1"/>
            </p:cNvSpPr>
            <p:nvPr/>
          </p:nvSpPr>
          <p:spPr bwMode="auto">
            <a:xfrm>
              <a:off x="2848" y="912"/>
              <a:ext cx="11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1400" b="1">
                <a:cs typeface="Arial" pitchFamily="34" charset="0"/>
              </a:endParaRPr>
            </a:p>
          </p:txBody>
        </p:sp>
        <p:sp>
          <p:nvSpPr>
            <p:cNvPr id="161808" name="Line 16"/>
            <p:cNvSpPr>
              <a:spLocks noChangeShapeType="1"/>
            </p:cNvSpPr>
            <p:nvPr/>
          </p:nvSpPr>
          <p:spPr bwMode="auto">
            <a:xfrm flipV="1">
              <a:off x="2856" y="952"/>
              <a:ext cx="0" cy="96"/>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folHlink"/>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1809" name="Group 17"/>
          <p:cNvGrpSpPr>
            <a:grpSpLocks/>
          </p:cNvGrpSpPr>
          <p:nvPr/>
        </p:nvGrpSpPr>
        <p:grpSpPr bwMode="auto">
          <a:xfrm>
            <a:off x="6400800" y="1851028"/>
            <a:ext cx="1219200" cy="646113"/>
            <a:chOff x="4032" y="1166"/>
            <a:chExt cx="768" cy="407"/>
          </a:xfrm>
        </p:grpSpPr>
        <p:sp>
          <p:nvSpPr>
            <p:cNvPr id="161810" name="Text Box 18"/>
            <p:cNvSpPr txBox="1">
              <a:spLocks noChangeArrowheads="1"/>
            </p:cNvSpPr>
            <p:nvPr/>
          </p:nvSpPr>
          <p:spPr bwMode="auto">
            <a:xfrm>
              <a:off x="4032" y="1166"/>
              <a:ext cx="768" cy="407"/>
            </a:xfrm>
            <a:prstGeom prst="rect">
              <a:avLst/>
            </a:prstGeom>
            <a:solidFill>
              <a:srgbClr val="FFCC99"/>
            </a:solidFill>
            <a:ln>
              <a:noFill/>
            </a:ln>
            <a:effectLst/>
            <a:extLs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200" b="1" dirty="0">
                  <a:latin typeface="Times New Roman" pitchFamily="18" charset="0"/>
                  <a:cs typeface="Times New Roman" pitchFamily="18" charset="0"/>
                </a:rPr>
                <a:t>Taking glycose in the muscles
</a:t>
              </a:r>
              <a:endParaRPr lang="en-US" sz="1200" b="1" dirty="0">
                <a:latin typeface="Times New Roman" pitchFamily="18" charset="0"/>
                <a:cs typeface="Times New Roman" pitchFamily="18" charset="0"/>
              </a:endParaRPr>
            </a:p>
          </p:txBody>
        </p:sp>
        <p:sp>
          <p:nvSpPr>
            <p:cNvPr id="161811" name="Line 19"/>
            <p:cNvSpPr>
              <a:spLocks noChangeShapeType="1"/>
            </p:cNvSpPr>
            <p:nvPr/>
          </p:nvSpPr>
          <p:spPr bwMode="auto">
            <a:xfrm flipV="1">
              <a:off x="4176" y="1223"/>
              <a:ext cx="0" cy="96"/>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folHlink"/>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1812" name="Group 20"/>
          <p:cNvGrpSpPr>
            <a:grpSpLocks/>
          </p:cNvGrpSpPr>
          <p:nvPr/>
        </p:nvGrpSpPr>
        <p:grpSpPr bwMode="auto">
          <a:xfrm>
            <a:off x="6464300" y="3313118"/>
            <a:ext cx="1219200" cy="830263"/>
            <a:chOff x="4072" y="2087"/>
            <a:chExt cx="768" cy="523"/>
          </a:xfrm>
        </p:grpSpPr>
        <p:sp>
          <p:nvSpPr>
            <p:cNvPr id="161813" name="Text Box 21"/>
            <p:cNvSpPr txBox="1">
              <a:spLocks noChangeArrowheads="1"/>
            </p:cNvSpPr>
            <p:nvPr/>
          </p:nvSpPr>
          <p:spPr bwMode="auto">
            <a:xfrm>
              <a:off x="4072" y="2087"/>
              <a:ext cx="768" cy="523"/>
            </a:xfrm>
            <a:prstGeom prst="rect">
              <a:avLst/>
            </a:prstGeom>
            <a:solidFill>
              <a:srgbClr val="FFFF66"/>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200" b="1" dirty="0">
                  <a:latin typeface="Times New Roman" pitchFamily="18" charset="0"/>
                  <a:cs typeface="Times New Roman" pitchFamily="18" charset="0"/>
                </a:rPr>
                <a:t>Hepatic production of glycose
</a:t>
              </a:r>
              <a:endParaRPr lang="en-US" sz="1200" b="1" dirty="0">
                <a:latin typeface="Times New Roman" pitchFamily="18" charset="0"/>
                <a:cs typeface="Times New Roman" pitchFamily="18" charset="0"/>
              </a:endParaRPr>
            </a:p>
          </p:txBody>
        </p:sp>
        <p:sp>
          <p:nvSpPr>
            <p:cNvPr id="161814" name="Line 22"/>
            <p:cNvSpPr>
              <a:spLocks noChangeShapeType="1"/>
            </p:cNvSpPr>
            <p:nvPr/>
          </p:nvSpPr>
          <p:spPr bwMode="auto">
            <a:xfrm>
              <a:off x="4176" y="2112"/>
              <a:ext cx="0" cy="96"/>
            </a:xfrm>
            <a:prstGeom prst="line">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1815" name="Group 23"/>
          <p:cNvGrpSpPr>
            <a:grpSpLocks/>
          </p:cNvGrpSpPr>
          <p:nvPr/>
        </p:nvGrpSpPr>
        <p:grpSpPr bwMode="auto">
          <a:xfrm>
            <a:off x="7792849" y="2559050"/>
            <a:ext cx="1219200" cy="954362"/>
            <a:chOff x="4992" y="1684"/>
            <a:chExt cx="624" cy="1025"/>
          </a:xfrm>
        </p:grpSpPr>
        <p:sp>
          <p:nvSpPr>
            <p:cNvPr id="161816" name="Text Box 24"/>
            <p:cNvSpPr txBox="1">
              <a:spLocks noChangeArrowheads="1"/>
            </p:cNvSpPr>
            <p:nvPr/>
          </p:nvSpPr>
          <p:spPr bwMode="auto">
            <a:xfrm>
              <a:off x="4992" y="1684"/>
              <a:ext cx="624" cy="1025"/>
            </a:xfrm>
            <a:prstGeom prst="rect">
              <a:avLst/>
            </a:prstGeom>
            <a:solidFill>
              <a:srgbClr val="FF0000"/>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sz="1400" b="1" dirty="0">
                  <a:cs typeface="Arial" pitchFamily="34" charset="0"/>
                </a:rPr>
                <a:t>
Reduction of glycemia
</a:t>
              </a:r>
              <a:endParaRPr lang="en-US" sz="1400" b="1" dirty="0">
                <a:cs typeface="Arial" pitchFamily="34" charset="0"/>
              </a:endParaRPr>
            </a:p>
          </p:txBody>
        </p:sp>
        <p:sp>
          <p:nvSpPr>
            <p:cNvPr id="161817" name="Line 25"/>
            <p:cNvSpPr>
              <a:spLocks noChangeShapeType="1"/>
            </p:cNvSpPr>
            <p:nvPr/>
          </p:nvSpPr>
          <p:spPr bwMode="auto">
            <a:xfrm>
              <a:off x="5040" y="1828"/>
              <a:ext cx="0" cy="96"/>
            </a:xfrm>
            <a:prstGeom prst="line">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1818" name="Line 26"/>
          <p:cNvSpPr>
            <a:spLocks noChangeShapeType="1"/>
          </p:cNvSpPr>
          <p:nvPr/>
        </p:nvSpPr>
        <p:spPr bwMode="auto">
          <a:xfrm>
            <a:off x="4876800" y="3236913"/>
            <a:ext cx="1600200" cy="609600"/>
          </a:xfrm>
          <a:prstGeom prst="line">
            <a:avLst/>
          </a:prstGeom>
          <a:noFill/>
          <a:ln w="57150">
            <a:solidFill>
              <a:schemeClr val="folHlink"/>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61819" name="Group 27"/>
          <p:cNvGrpSpPr>
            <a:grpSpLocks/>
          </p:cNvGrpSpPr>
          <p:nvPr/>
        </p:nvGrpSpPr>
        <p:grpSpPr bwMode="auto">
          <a:xfrm>
            <a:off x="4470400" y="3629027"/>
            <a:ext cx="1666875" cy="738188"/>
            <a:chOff x="2816" y="2286"/>
            <a:chExt cx="1050" cy="465"/>
          </a:xfrm>
        </p:grpSpPr>
        <p:sp>
          <p:nvSpPr>
            <p:cNvPr id="161820" name="Text Box 28"/>
            <p:cNvSpPr txBox="1">
              <a:spLocks noChangeArrowheads="1"/>
            </p:cNvSpPr>
            <p:nvPr/>
          </p:nvSpPr>
          <p:spPr bwMode="auto">
            <a:xfrm>
              <a:off x="2816" y="2286"/>
              <a:ext cx="1050" cy="465"/>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400" b="1" dirty="0">
                  <a:latin typeface="Times New Roman" pitchFamily="18" charset="0"/>
                  <a:cs typeface="Times New Roman" pitchFamily="18" charset="0"/>
                </a:rPr>
                <a:t>Glucagon from alpha cells
</a:t>
              </a:r>
              <a:r>
                <a:rPr lang="en-US" sz="1400" b="1" dirty="0">
                  <a:latin typeface="Times New Roman" pitchFamily="18" charset="0"/>
                  <a:cs typeface="Times New Roman" pitchFamily="18" charset="0"/>
                </a:rPr>
                <a:t>(GLP-1)</a:t>
              </a:r>
              <a:endParaRPr lang="el-GR" sz="1400" b="1" dirty="0">
                <a:latin typeface="Times New Roman" pitchFamily="18" charset="0"/>
                <a:cs typeface="Times New Roman" pitchFamily="18" charset="0"/>
              </a:endParaRPr>
            </a:p>
          </p:txBody>
        </p:sp>
        <p:sp>
          <p:nvSpPr>
            <p:cNvPr id="161821" name="Line 29"/>
            <p:cNvSpPr>
              <a:spLocks noChangeShapeType="1"/>
            </p:cNvSpPr>
            <p:nvPr/>
          </p:nvSpPr>
          <p:spPr bwMode="auto">
            <a:xfrm>
              <a:off x="2907" y="2307"/>
              <a:ext cx="0" cy="96"/>
            </a:xfrm>
            <a:prstGeom prst="line">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1823" name="Rectangle 31"/>
          <p:cNvSpPr>
            <a:spLocks noChangeArrowheads="1"/>
          </p:cNvSpPr>
          <p:nvPr/>
        </p:nvSpPr>
        <p:spPr bwMode="auto">
          <a:xfrm>
            <a:off x="284018" y="4953000"/>
            <a:ext cx="8458200" cy="838200"/>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spcBef>
                <a:spcPct val="20000"/>
              </a:spcBef>
            </a:pPr>
            <a:r>
              <a:rPr lang="en-GB" sz="2000" dirty="0">
                <a:latin typeface="Times New Roman" pitchFamily="18" charset="0"/>
                <a:cs typeface="Times New Roman" pitchFamily="18" charset="0"/>
              </a:rPr>
              <a:t>GLP-1 modulates the secretion of insulin and glucagon in a </a:t>
            </a:r>
            <a:r>
              <a:rPr lang="en-GB" sz="2000" dirty="0" err="1">
                <a:latin typeface="Times New Roman" pitchFamily="18" charset="0"/>
                <a:cs typeface="Times New Roman" pitchFamily="18" charset="0"/>
              </a:rPr>
              <a:t>glycemic</a:t>
            </a:r>
            <a:r>
              <a:rPr lang="en-GB" sz="2000" dirty="0">
                <a:latin typeface="Times New Roman" pitchFamily="18" charset="0"/>
                <a:cs typeface="Times New Roman" pitchFamily="18" charset="0"/>
              </a:rPr>
              <a:t>-dependent manner.
</a:t>
            </a:r>
            <a:endParaRPr lang="en-US" sz="2000" dirty="0">
              <a:latin typeface="Times New Roman" pitchFamily="18" charset="0"/>
              <a:cs typeface="Times New Roman" pitchFamily="18" charset="0"/>
              <a:sym typeface="Wingdings" pitchFamily="2" charset="2"/>
            </a:endParaRPr>
          </a:p>
        </p:txBody>
      </p:sp>
      <p:grpSp>
        <p:nvGrpSpPr>
          <p:cNvPr id="161824" name="Group 32"/>
          <p:cNvGrpSpPr>
            <a:grpSpLocks/>
          </p:cNvGrpSpPr>
          <p:nvPr/>
        </p:nvGrpSpPr>
        <p:grpSpPr bwMode="auto">
          <a:xfrm>
            <a:off x="1295400" y="1143000"/>
            <a:ext cx="1219200" cy="2438400"/>
            <a:chOff x="816" y="720"/>
            <a:chExt cx="768" cy="1536"/>
          </a:xfrm>
        </p:grpSpPr>
        <p:sp>
          <p:nvSpPr>
            <p:cNvPr id="161825" name="Rectangle 33"/>
            <p:cNvSpPr>
              <a:spLocks noChangeArrowheads="1"/>
            </p:cNvSpPr>
            <p:nvPr/>
          </p:nvSpPr>
          <p:spPr bwMode="auto">
            <a:xfrm>
              <a:off x="872" y="720"/>
              <a:ext cx="354"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u="sng" dirty="0">
                  <a:latin typeface="Times New Roman" pitchFamily="18" charset="0"/>
                  <a:cs typeface="Times New Roman" pitchFamily="18" charset="0"/>
                </a:rPr>
                <a:t>GIT
</a:t>
              </a:r>
            </a:p>
          </p:txBody>
        </p:sp>
        <p:sp>
          <p:nvSpPr>
            <p:cNvPr id="161826" name="Line 34"/>
            <p:cNvSpPr>
              <a:spLocks noChangeShapeType="1"/>
            </p:cNvSpPr>
            <p:nvPr/>
          </p:nvSpPr>
          <p:spPr bwMode="auto">
            <a:xfrm>
              <a:off x="816" y="1835"/>
              <a:ext cx="19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57150">
                  <a:solidFill>
                    <a:schemeClr val="folHlink"/>
                  </a:solidFill>
                  <a:round/>
                  <a:headEnd type="none" w="sm" len="sm"/>
                  <a:tailEnd type="triangl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61827" name="Picture 35" descr="Intestine1-JPG"/>
            <p:cNvPicPr>
              <a:picLocks noChangeAspect="1" noChangeArrowheads="1"/>
            </p:cNvPicPr>
            <p:nvPr/>
          </p:nvPicPr>
          <p:blipFill>
            <a:blip r:embed="rId4" cstate="print">
              <a:clrChange>
                <a:clrFrom>
                  <a:srgbClr val="FFFFFF"/>
                </a:clrFrom>
                <a:clrTo>
                  <a:srgbClr val="FFFFFF">
                    <a:alpha val="0"/>
                  </a:srgbClr>
                </a:clrTo>
              </a:clrChange>
              <a:lum bright="18000"/>
              <a:extLst>
                <a:ext uri="{28A0092B-C50C-407E-A947-70E740481C1C}">
                  <a14:useLocalDpi xmlns:a14="http://schemas.microsoft.com/office/drawing/2010/main" val="0"/>
                </a:ext>
              </a:extLst>
            </a:blip>
            <a:srcRect/>
            <a:stretch>
              <a:fillRect/>
            </a:stretch>
          </p:blipFill>
          <p:spPr bwMode="auto">
            <a:xfrm>
              <a:off x="1056" y="1584"/>
              <a:ext cx="528"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folHlink"/>
                  </a:solidFill>
                  <a:miter lim="800000"/>
                  <a:headEnd/>
                  <a:tailEnd/>
                </a14:hiddenLine>
              </a:ext>
            </a:extLst>
          </p:spPr>
        </p:pic>
        <p:pic>
          <p:nvPicPr>
            <p:cNvPr id="161828" name="Picture 36" descr="Intestine2-JPG"/>
            <p:cNvPicPr>
              <a:picLocks noChangeAspect="1" noChangeArrowheads="1"/>
            </p:cNvPicPr>
            <p:nvPr/>
          </p:nvPicPr>
          <p:blipFill>
            <a:blip r:embed="rId5" cstate="print">
              <a:clrChange>
                <a:clrFrom>
                  <a:srgbClr val="FFFFFF"/>
                </a:clrFrom>
                <a:clrTo>
                  <a:srgbClr val="FFFFFF">
                    <a:alpha val="0"/>
                  </a:srgbClr>
                </a:clrTo>
              </a:clrChange>
              <a:lum bright="-12000"/>
              <a:extLst>
                <a:ext uri="{28A0092B-C50C-407E-A947-70E740481C1C}">
                  <a14:useLocalDpi xmlns:a14="http://schemas.microsoft.com/office/drawing/2010/main" val="0"/>
                </a:ext>
              </a:extLst>
            </a:blip>
            <a:srcRect/>
            <a:stretch>
              <a:fillRect/>
            </a:stretch>
          </p:blipFill>
          <p:spPr bwMode="auto">
            <a:xfrm>
              <a:off x="1114" y="1680"/>
              <a:ext cx="374" cy="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folHlink"/>
                  </a:solidFill>
                  <a:miter lim="800000"/>
                  <a:headEnd/>
                  <a:tailEnd/>
                </a14:hiddenLine>
              </a:ext>
            </a:extLst>
          </p:spPr>
        </p:pic>
      </p:grpSp>
      <p:pic>
        <p:nvPicPr>
          <p:cNvPr id="161829" name="Picture 37" descr="PlatesOfFoo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2790825"/>
            <a:ext cx="1371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folHlink"/>
                </a:solidFill>
                <a:miter lim="800000"/>
                <a:headEnd/>
                <a:tailEnd/>
              </a14:hiddenLine>
            </a:ext>
          </a:extLst>
        </p:spPr>
      </p:pic>
      <p:sp>
        <p:nvSpPr>
          <p:cNvPr id="161830" name="Text Box 38"/>
          <p:cNvSpPr txBox="1">
            <a:spLocks noChangeArrowheads="1"/>
          </p:cNvSpPr>
          <p:nvPr/>
        </p:nvSpPr>
        <p:spPr bwMode="auto">
          <a:xfrm>
            <a:off x="2414588" y="2971800"/>
            <a:ext cx="1249362" cy="527050"/>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400" b="1" dirty="0">
                <a:latin typeface="Times New Roman" pitchFamily="18" charset="0"/>
                <a:cs typeface="Times New Roman" pitchFamily="18" charset="0"/>
              </a:rPr>
              <a:t>Active
</a:t>
            </a:r>
            <a:r>
              <a:rPr lang="en-US" sz="1400" b="1" dirty="0">
                <a:latin typeface="Times New Roman" pitchFamily="18" charset="0"/>
                <a:cs typeface="Times New Roman" pitchFamily="18" charset="0"/>
              </a:rPr>
              <a:t>GLP-1 &amp; GIP</a:t>
            </a:r>
          </a:p>
        </p:txBody>
      </p:sp>
      <p:sp>
        <p:nvSpPr>
          <p:cNvPr id="161834" name="Text Box 42"/>
          <p:cNvSpPr txBox="1">
            <a:spLocks noChangeArrowheads="1"/>
          </p:cNvSpPr>
          <p:nvPr/>
        </p:nvSpPr>
        <p:spPr bwMode="auto">
          <a:xfrm>
            <a:off x="7390289" y="1660525"/>
            <a:ext cx="360996" cy="244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folHlink"/>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eaLnBrk="0" hangingPunct="0">
              <a:defRPr sz="2400">
                <a:solidFill>
                  <a:schemeClr val="tx1"/>
                </a:solidFill>
                <a:latin typeface="Times New Roman" pitchFamily="18" charset="0"/>
              </a:defRPr>
            </a:lvl3pPr>
            <a:lvl4pPr eaLnBrk="0" hangingPunct="0">
              <a:defRPr sz="2400">
                <a:solidFill>
                  <a:schemeClr val="tx1"/>
                </a:solidFill>
                <a:latin typeface="Times New Roman" pitchFamily="18" charset="0"/>
              </a:defRPr>
            </a:lvl4pPr>
            <a:lvl5pPr eaLnBrk="0" hangingPunct="0">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buClr>
                <a:srgbClr val="3A75C4"/>
              </a:buClr>
            </a:pPr>
            <a:r>
              <a:rPr lang="en-US" sz="1100" dirty="0">
                <a:cs typeface="Times New Roman" pitchFamily="18" charset="0"/>
              </a:rPr>
              <a:t>2,4</a:t>
            </a:r>
          </a:p>
        </p:txBody>
      </p:sp>
      <p:sp>
        <p:nvSpPr>
          <p:cNvPr id="161835" name="Text Box 43"/>
          <p:cNvSpPr txBox="1">
            <a:spLocks noChangeArrowheads="1"/>
          </p:cNvSpPr>
          <p:nvPr/>
        </p:nvSpPr>
        <p:spPr bwMode="auto">
          <a:xfrm>
            <a:off x="361950" y="6080125"/>
            <a:ext cx="8248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folHlink"/>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lvl1pPr marL="53975" indent="-53975"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eaLnBrk="0" hangingPunct="0">
              <a:defRPr sz="2400">
                <a:solidFill>
                  <a:schemeClr val="tx1"/>
                </a:solidFill>
                <a:latin typeface="Times New Roman" pitchFamily="18" charset="0"/>
              </a:defRPr>
            </a:lvl3pPr>
            <a:lvl4pPr eaLnBrk="0" hangingPunct="0">
              <a:defRPr sz="2400">
                <a:solidFill>
                  <a:schemeClr val="tx1"/>
                </a:solidFill>
                <a:latin typeface="Times New Roman" pitchFamily="18" charset="0"/>
              </a:defRPr>
            </a:lvl4pPr>
            <a:lvl5pPr eaLnBrk="0" hangingPunct="0">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eaLnBrk="1" hangingPunct="1">
              <a:buClr>
                <a:srgbClr val="3A75C4"/>
              </a:buClr>
            </a:pPr>
            <a:r>
              <a:rPr lang="fr-FR" sz="1000" b="1">
                <a:cs typeface="Times New Roman" pitchFamily="18" charset="0"/>
              </a:rPr>
              <a:t>1.</a:t>
            </a:r>
            <a:r>
              <a:rPr lang="fr-FR" sz="1000">
                <a:cs typeface="Times New Roman" pitchFamily="18" charset="0"/>
              </a:rPr>
              <a:t> Kieffer TJ, Habener JF. </a:t>
            </a:r>
            <a:r>
              <a:rPr lang="fr-FR" sz="1000" i="1">
                <a:cs typeface="Times New Roman" pitchFamily="18" charset="0"/>
              </a:rPr>
              <a:t>Endocr Rev</a:t>
            </a:r>
            <a:r>
              <a:rPr lang="fr-FR" sz="1000">
                <a:cs typeface="Times New Roman" pitchFamily="18" charset="0"/>
              </a:rPr>
              <a:t>. 1999;20:876–913.</a:t>
            </a:r>
          </a:p>
          <a:p>
            <a:pPr eaLnBrk="1" hangingPunct="1">
              <a:buClr>
                <a:srgbClr val="3A75C4"/>
              </a:buClr>
            </a:pPr>
            <a:r>
              <a:rPr lang="fr-FR" sz="1000" b="1">
                <a:cs typeface="Times New Roman" pitchFamily="18" charset="0"/>
              </a:rPr>
              <a:t>2.</a:t>
            </a:r>
            <a:r>
              <a:rPr lang="fr-FR" sz="1000">
                <a:cs typeface="Times New Roman" pitchFamily="18" charset="0"/>
              </a:rPr>
              <a:t> Ahrén B. </a:t>
            </a:r>
            <a:r>
              <a:rPr lang="fr-FR" sz="1000" i="1">
                <a:cs typeface="Times New Roman" pitchFamily="18" charset="0"/>
              </a:rPr>
              <a:t>Curr Diab Rep</a:t>
            </a:r>
            <a:r>
              <a:rPr lang="fr-FR" sz="1000">
                <a:cs typeface="Times New Roman" pitchFamily="18" charset="0"/>
              </a:rPr>
              <a:t>. 2003;2:365–372.</a:t>
            </a:r>
          </a:p>
          <a:p>
            <a:pPr eaLnBrk="1" hangingPunct="1">
              <a:buClr>
                <a:srgbClr val="3A75C4"/>
              </a:buClr>
            </a:pPr>
            <a:r>
              <a:rPr lang="fr-FR" sz="1000" b="1">
                <a:cs typeface="Times New Roman" pitchFamily="18" charset="0"/>
              </a:rPr>
              <a:t>3.</a:t>
            </a:r>
            <a:r>
              <a:rPr lang="fr-FR" sz="1000">
                <a:cs typeface="Times New Roman" pitchFamily="18" charset="0"/>
              </a:rPr>
              <a:t> Drucker DJ. </a:t>
            </a:r>
            <a:r>
              <a:rPr lang="fr-FR" sz="1000" i="1">
                <a:cs typeface="Times New Roman" pitchFamily="18" charset="0"/>
              </a:rPr>
              <a:t>Diabetes Care</a:t>
            </a:r>
            <a:r>
              <a:rPr lang="fr-FR" sz="1000">
                <a:cs typeface="Times New Roman" pitchFamily="18" charset="0"/>
              </a:rPr>
              <a:t>. 2003;26:2929–2940.</a:t>
            </a:r>
          </a:p>
          <a:p>
            <a:pPr eaLnBrk="1" hangingPunct="1">
              <a:buClr>
                <a:srgbClr val="3A75C4"/>
              </a:buClr>
            </a:pPr>
            <a:r>
              <a:rPr lang="fr-FR" sz="1000" b="1">
                <a:cs typeface="Times New Roman" pitchFamily="18" charset="0"/>
              </a:rPr>
              <a:t>4.</a:t>
            </a:r>
            <a:r>
              <a:rPr lang="fr-FR" sz="1000">
                <a:cs typeface="Times New Roman" pitchFamily="18" charset="0"/>
              </a:rPr>
              <a:t> Holst JJ. </a:t>
            </a:r>
            <a:r>
              <a:rPr lang="fr-FR" sz="1000" i="1">
                <a:cs typeface="Times New Roman" pitchFamily="18" charset="0"/>
              </a:rPr>
              <a:t>Diabetes Metab Res Rev</a:t>
            </a:r>
            <a:r>
              <a:rPr lang="fr-FR" sz="1000">
                <a:cs typeface="Times New Roman" pitchFamily="18" charset="0"/>
              </a:rPr>
              <a:t>. 2002;18:430–441.</a:t>
            </a:r>
          </a:p>
        </p:txBody>
      </p:sp>
    </p:spTree>
    <p:extLst>
      <p:ext uri="{BB962C8B-B14F-4D97-AF65-F5344CB8AC3E}">
        <p14:creationId xmlns:p14="http://schemas.microsoft.com/office/powerpoint/2010/main" val="2564222259"/>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3754</TotalTime>
  <Words>3347</Words>
  <Application>Microsoft Office PowerPoint</Application>
  <PresentationFormat>On-screen Show (4:3)</PresentationFormat>
  <Paragraphs>362</Paragraphs>
  <Slides>68</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4" baseType="lpstr">
      <vt:lpstr>Arial</vt:lpstr>
      <vt:lpstr>Calibri</vt:lpstr>
      <vt:lpstr>Times New Roman</vt:lpstr>
      <vt:lpstr>Verdana</vt:lpstr>
      <vt:lpstr>Default Design</vt:lpstr>
      <vt:lpstr>Document</vt:lpstr>
      <vt:lpstr>Disorders of carbohydrate and fat metabolism.  </vt:lpstr>
      <vt:lpstr>Content of the lecture
</vt:lpstr>
      <vt:lpstr>Disorders of carbohydrate metabolism
</vt:lpstr>
      <vt:lpstr>Homeostasis of glycose in the blood
</vt:lpstr>
      <vt:lpstr>Glycoregulation and hormones
</vt:lpstr>
      <vt:lpstr>INSULIN
</vt:lpstr>
      <vt:lpstr>AMYLIN</vt:lpstr>
      <vt:lpstr>PowerPoint Presentation</vt:lpstr>
      <vt:lpstr>Glucagone like peptid</vt:lpstr>
      <vt:lpstr>Incretin effect in healthy people and people with DM2
</vt:lpstr>
      <vt:lpstr>Hyperglycemia</vt:lpstr>
      <vt:lpstr>Definition of "normoglycemia"
</vt:lpstr>
      <vt:lpstr> Impaired homeostasis of glycose (IGH) 
</vt:lpstr>
      <vt:lpstr> Diabetes mellitus</vt:lpstr>
      <vt:lpstr>Diabetes mellitus - Classification  </vt:lpstr>
      <vt:lpstr>Diabetes mellitus - Classification (Ministry of Health of the Republic of Serbia)</vt:lpstr>
      <vt:lpstr>Etiopathogenesis</vt:lpstr>
      <vt:lpstr> Autoimmune insulitis
</vt:lpstr>
      <vt:lpstr>Autoimmune insulitis
</vt:lpstr>
      <vt:lpstr> Insulin resistance syndrome
</vt:lpstr>
      <vt:lpstr>Etiopathogenesis diabetes mellitus type 2</vt:lpstr>
      <vt:lpstr>PowerPoint Presentation</vt:lpstr>
      <vt:lpstr>PowerPoint Presentation</vt:lpstr>
      <vt:lpstr>Metabolic Syndrome X (IDF, 2005)
</vt:lpstr>
      <vt:lpstr>Symptoms of the disease
</vt:lpstr>
      <vt:lpstr> Tests for the diagnosis of diabetes mellitus
</vt:lpstr>
      <vt:lpstr>Diagnosis of diabetes mellitus
</vt:lpstr>
      <vt:lpstr>Criteria for the diagnosis of diabetes
</vt:lpstr>
      <vt:lpstr>Complications of diabetes mellitus</vt:lpstr>
      <vt:lpstr>Diabetic ketoacidosis
</vt:lpstr>
      <vt:lpstr>Hyperosmolar non-ketogenic state
</vt:lpstr>
      <vt:lpstr>Hyperosmolar non-ketogenic state
</vt:lpstr>
      <vt:lpstr>Chronic complications of diabetes mellitus
</vt:lpstr>
      <vt:lpstr>Pathogenesis of chronic complications
</vt:lpstr>
      <vt:lpstr>Pathogenesis of chronic complications
</vt:lpstr>
      <vt:lpstr>Chronic complications
</vt:lpstr>
      <vt:lpstr>Hipoglycemia
</vt:lpstr>
      <vt:lpstr> Classification of hypoglycemia 
</vt:lpstr>
      <vt:lpstr> Hypoglycemia (Fasting)
</vt:lpstr>
      <vt:lpstr> Pathophysiological consequences of hypoglycemia 
</vt:lpstr>
      <vt:lpstr>Disorders of fat metabolism
</vt:lpstr>
      <vt:lpstr>Types of fat in the body
</vt:lpstr>
      <vt:lpstr>Structure of lipoprotein
</vt:lpstr>
      <vt:lpstr>Lipoproteins</vt:lpstr>
      <vt:lpstr>Fat metabolism
</vt:lpstr>
      <vt:lpstr>Fat metabolism  
</vt:lpstr>
      <vt:lpstr> Disorders of fat metabolism 
</vt:lpstr>
      <vt:lpstr> Disorders of fat digestion and absorption 
</vt:lpstr>
      <vt:lpstr>Disorders of fat concentration in the blood
</vt:lpstr>
      <vt:lpstr>Primary hyperlipoproteinemia
</vt:lpstr>
      <vt:lpstr> Laboratory diagnostics lipidogram
</vt:lpstr>
      <vt:lpstr> Lipidogram</vt:lpstr>
      <vt:lpstr> General population
</vt:lpstr>
      <vt:lpstr> Lipidosis
</vt:lpstr>
      <vt:lpstr>Atherosclerosis</vt:lpstr>
      <vt:lpstr>Atherosclerosis</vt:lpstr>
      <vt:lpstr>Risk factors
</vt:lpstr>
      <vt:lpstr>Risk factors
</vt:lpstr>
      <vt:lpstr>Stages of atherogenesis
</vt:lpstr>
      <vt:lpstr>Stages of atherogenesis
</vt:lpstr>
      <vt:lpstr>Endothelial dysfunction 
</vt:lpstr>
      <vt:lpstr>Vasoactive substances
</vt:lpstr>
      <vt:lpstr>PowerPoint Presentation</vt:lpstr>
      <vt:lpstr>Transient lesion
</vt:lpstr>
      <vt:lpstr>Fibrous plaque
</vt:lpstr>
      <vt:lpstr>Stable and unstable plaque
</vt:lpstr>
      <vt:lpstr>Characteristics of unstable plaques
</vt:lpstr>
      <vt:lpstr>Complicated atherogenic plaque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Gates</dc:creator>
  <cp:lastModifiedBy>Milos Marinkovic</cp:lastModifiedBy>
  <cp:revision>278</cp:revision>
  <dcterms:created xsi:type="dcterms:W3CDTF">2008-11-10T15:21:28Z</dcterms:created>
  <dcterms:modified xsi:type="dcterms:W3CDTF">2023-08-21T11:31:27Z</dcterms:modified>
</cp:coreProperties>
</file>